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57" r:id="rId3"/>
    <p:sldId id="258" r:id="rId4"/>
    <p:sldId id="276" r:id="rId5"/>
    <p:sldId id="259" r:id="rId6"/>
    <p:sldId id="260" r:id="rId7"/>
    <p:sldId id="261" r:id="rId8"/>
    <p:sldId id="262" r:id="rId9"/>
    <p:sldId id="263" r:id="rId10"/>
    <p:sldId id="264" r:id="rId11"/>
    <p:sldId id="265" r:id="rId12"/>
    <p:sldId id="269" r:id="rId13"/>
    <p:sldId id="275" r:id="rId14"/>
    <p:sldId id="277" r:id="rId15"/>
    <p:sldId id="271" r:id="rId16"/>
    <p:sldId id="270" r:id="rId17"/>
    <p:sldId id="272" r:id="rId18"/>
    <p:sldId id="273" r:id="rId19"/>
    <p:sldId id="266" r:id="rId20"/>
    <p:sldId id="268" r:id="rId21"/>
    <p:sldId id="274"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轩畅 张" initials="轩畅" lastIdx="1" clrIdx="0">
    <p:extLst>
      <p:ext uri="{19B8F6BF-5375-455C-9EA6-DF929625EA0E}">
        <p15:presenceInfo xmlns:p15="http://schemas.microsoft.com/office/powerpoint/2012/main" userId="f7245249c3e7690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11T09:10:52.920" idx="1">
    <p:pos x="10" y="10"/>
    <p:text/>
    <p:extLst>
      <p:ext uri="{C676402C-5697-4E1C-873F-D02D1690AC5C}">
        <p15:threadingInfo xmlns:p15="http://schemas.microsoft.com/office/powerpoint/2012/main" timeZoneBias="0"/>
      </p:ext>
    </p:extLst>
  </p:cm>
</p:cmLst>
</file>

<file path=ppt/media/image1.jpeg>
</file>

<file path=ppt/media/image10.png>
</file>

<file path=ppt/media/image11.png>
</file>

<file path=ppt/media/image12.jpg>
</file>

<file path=ppt/media/image13.png>
</file>

<file path=ppt/media/image15.png>
</file>

<file path=ppt/media/image150.png>
</file>

<file path=ppt/media/image16.png>
</file>

<file path=ppt/media/image17.png>
</file>

<file path=ppt/media/image18.png>
</file>

<file path=ppt/media/image2.png>
</file>

<file path=ppt/media/image3.png>
</file>

<file path=ppt/media/image4.pn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E2827CD6-9C6C-4C06-A04D-1E642497B60F}" type="datetimeFigureOut">
              <a:rPr lang="en-GB" smtClean="0"/>
              <a:t>12/12/2018</a:t>
            </a:fld>
            <a:endParaRPr lang="en-GB"/>
          </a:p>
        </p:txBody>
      </p:sp>
      <p:sp>
        <p:nvSpPr>
          <p:cNvPr id="5" name="Footer Placeholder 4"/>
          <p:cNvSpPr>
            <a:spLocks noGrp="1"/>
          </p:cNvSpPr>
          <p:nvPr>
            <p:ph type="ftr" sz="quarter" idx="11"/>
          </p:nvPr>
        </p:nvSpPr>
        <p:spPr>
          <a:xfrm>
            <a:off x="3962399" y="5870575"/>
            <a:ext cx="4893958" cy="377825"/>
          </a:xfrm>
        </p:spPr>
        <p:txBody>
          <a:bodyPr/>
          <a:lstStyle/>
          <a:p>
            <a:endParaRPr lang="en-GB"/>
          </a:p>
        </p:txBody>
      </p:sp>
      <p:sp>
        <p:nvSpPr>
          <p:cNvPr id="6" name="Slide Number Placeholder 5"/>
          <p:cNvSpPr>
            <a:spLocks noGrp="1"/>
          </p:cNvSpPr>
          <p:nvPr>
            <p:ph type="sldNum" sz="quarter" idx="12"/>
          </p:nvPr>
        </p:nvSpPr>
        <p:spPr>
          <a:xfrm>
            <a:off x="10608958" y="5870575"/>
            <a:ext cx="551167" cy="377825"/>
          </a:xfrm>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79466862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12/12/2018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014159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12/12/2018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7444788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12/12/2018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7408013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12/12/2018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1215564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12/12/2018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653226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12/12/2018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424374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12/12/2018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4716673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12/12/2018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82222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12/12/2018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37683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12/12/2018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270654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2827CD6-9C6C-4C06-A04D-1E642497B60F}" type="datetimeFigureOut">
              <a:rPr lang="en-GB" smtClean="0"/>
              <a:t>12/12/2018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7974131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827CD6-9C6C-4C06-A04D-1E642497B60F}" type="datetimeFigureOut">
              <a:rPr lang="en-GB" smtClean="0"/>
              <a:t>12/12/2018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285856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827CD6-9C6C-4C06-A04D-1E642497B60F}" type="datetimeFigureOut">
              <a:rPr lang="en-GB" smtClean="0"/>
              <a:t>12/12/2018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2203716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E2827CD6-9C6C-4C06-A04D-1E642497B60F}" type="datetimeFigureOut">
              <a:rPr lang="en-GB" smtClean="0"/>
              <a:t>12/12/2018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509159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12/12/2018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507958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12/12/2018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23888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2827CD6-9C6C-4C06-A04D-1E642497B60F}" type="datetimeFigureOut">
              <a:rPr lang="en-GB" smtClean="0"/>
              <a:t>12/12/2018</a:t>
            </a:fld>
            <a:endParaRPr lang="en-GB"/>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468E169-FA5E-4469-A6CA-B0B0C90ACB72}" type="slidenum">
              <a:rPr lang="en-GB" smtClean="0"/>
              <a:t>‹#›</a:t>
            </a:fld>
            <a:endParaRPr lang="en-GB"/>
          </a:p>
        </p:txBody>
      </p:sp>
    </p:spTree>
    <p:extLst>
      <p:ext uri="{BB962C8B-B14F-4D97-AF65-F5344CB8AC3E}">
        <p14:creationId xmlns:p14="http://schemas.microsoft.com/office/powerpoint/2010/main" val="2846809226"/>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4094D-0E79-4DCB-8DB9-D5D8C199BF98}"/>
              </a:ext>
            </a:extLst>
          </p:cNvPr>
          <p:cNvSpPr>
            <a:spLocks noGrp="1"/>
          </p:cNvSpPr>
          <p:nvPr>
            <p:ph type="ctrTitle"/>
          </p:nvPr>
        </p:nvSpPr>
        <p:spPr>
          <a:xfrm>
            <a:off x="1524000" y="304798"/>
            <a:ext cx="9144000" cy="899285"/>
          </a:xfrm>
        </p:spPr>
        <p:txBody>
          <a:bodyPr>
            <a:normAutofit/>
          </a:bodyPr>
          <a:lstStyle/>
          <a:p>
            <a:r>
              <a:rPr lang="en-GB" u="sng" dirty="0"/>
              <a:t>Bioreactor Systems Control</a:t>
            </a:r>
          </a:p>
        </p:txBody>
      </p:sp>
      <p:pic>
        <p:nvPicPr>
          <p:cNvPr id="4" name="Picture 3" descr="../../../Desktop/Screen%20Shot%202016-11-10%20at%2011.20.28.png">
            <a:extLst>
              <a:ext uri="{FF2B5EF4-FFF2-40B4-BE49-F238E27FC236}">
                <a16:creationId xmlns:a16="http://schemas.microsoft.com/office/drawing/2014/main" id="{492BD25E-9DBB-42FF-B9C1-9528542BE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12280" y="1204083"/>
            <a:ext cx="10737598" cy="5653917"/>
          </a:xfrm>
          <a:prstGeom prst="rect">
            <a:avLst/>
          </a:prstGeom>
          <a:noFill/>
          <a:ln>
            <a:noFill/>
          </a:ln>
        </p:spPr>
      </p:pic>
    </p:spTree>
    <p:extLst>
      <p:ext uri="{BB962C8B-B14F-4D97-AF65-F5344CB8AC3E}">
        <p14:creationId xmlns:p14="http://schemas.microsoft.com/office/powerpoint/2010/main" val="3790569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559370-AEC8-4855-B877-117F393245E8}"/>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Heating</a:t>
            </a:r>
          </a:p>
        </p:txBody>
      </p:sp>
      <p:sp>
        <p:nvSpPr>
          <p:cNvPr id="3" name="Content Placeholder 2">
            <a:extLst>
              <a:ext uri="{FF2B5EF4-FFF2-40B4-BE49-F238E27FC236}">
                <a16:creationId xmlns:a16="http://schemas.microsoft.com/office/drawing/2014/main" id="{9D84CE71-C592-42F1-B844-925F1CA913D4}"/>
              </a:ext>
            </a:extLst>
          </p:cNvPr>
          <p:cNvSpPr>
            <a:spLocks noGrp="1"/>
          </p:cNvSpPr>
          <p:nvPr>
            <p:ph idx="1"/>
          </p:nvPr>
        </p:nvSpPr>
        <p:spPr>
          <a:xfrm>
            <a:off x="838200" y="1825625"/>
            <a:ext cx="10515600" cy="2032000"/>
          </a:xfrm>
        </p:spPr>
        <p:txBody>
          <a:bodyPr>
            <a:normAutofit lnSpcReduction="10000"/>
          </a:bodyPr>
          <a:lstStyle/>
          <a:p>
            <a:r>
              <a:rPr lang="en-GB" sz="2800" dirty="0"/>
              <a:t>12V4A power supply,  3Ω 30W heater and n-type MOSFET</a:t>
            </a:r>
          </a:p>
          <a:p>
            <a:r>
              <a:rPr lang="en-GB" sz="2800" dirty="0"/>
              <a:t>PWM used to control the power through the heater</a:t>
            </a:r>
          </a:p>
          <a:p>
            <a:r>
              <a:rPr lang="en-GB" sz="2800" dirty="0"/>
              <a:t>MOSFET Gate/Drain/Source</a:t>
            </a:r>
          </a:p>
          <a:p>
            <a:r>
              <a:rPr lang="en-GB" sz="2800" dirty="0"/>
              <a:t>Diode used for protection</a:t>
            </a:r>
          </a:p>
        </p:txBody>
      </p:sp>
      <p:pic>
        <p:nvPicPr>
          <p:cNvPr id="10" name="Picture 9">
            <a:extLst>
              <a:ext uri="{FF2B5EF4-FFF2-40B4-BE49-F238E27FC236}">
                <a16:creationId xmlns:a16="http://schemas.microsoft.com/office/drawing/2014/main" id="{B0CB6D46-80A0-4CD9-B378-ACF2D43693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5949" y="2914650"/>
            <a:ext cx="4892069" cy="3524250"/>
          </a:xfrm>
          <a:prstGeom prst="rect">
            <a:avLst/>
          </a:prstGeom>
        </p:spPr>
      </p:pic>
    </p:spTree>
    <p:extLst>
      <p:ext uri="{BB962C8B-B14F-4D97-AF65-F5344CB8AC3E}">
        <p14:creationId xmlns:p14="http://schemas.microsoft.com/office/powerpoint/2010/main" val="1468538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7CDB6D41-CFEE-4461-936D-DF8109B7E5B8}"/>
              </a:ext>
            </a:extLst>
          </p:cNvPr>
          <p:cNvGraphicFramePr>
            <a:graphicFrameLocks noGrp="1"/>
          </p:cNvGraphicFramePr>
          <p:nvPr>
            <p:extLst>
              <p:ext uri="{D42A27DB-BD31-4B8C-83A1-F6EECF244321}">
                <p14:modId xmlns:p14="http://schemas.microsoft.com/office/powerpoint/2010/main" val="1449026135"/>
              </p:ext>
            </p:extLst>
          </p:nvPr>
        </p:nvGraphicFramePr>
        <p:xfrm>
          <a:off x="240538" y="1293876"/>
          <a:ext cx="6891782" cy="5253225"/>
        </p:xfrm>
        <a:graphic>
          <a:graphicData uri="http://schemas.openxmlformats.org/drawingml/2006/table">
            <a:tbl>
              <a:tblPr>
                <a:tableStyleId>{5C22544A-7EE6-4342-B048-85BDC9FD1C3A}</a:tableStyleId>
              </a:tblPr>
              <a:tblGrid>
                <a:gridCol w="1798362">
                  <a:extLst>
                    <a:ext uri="{9D8B030D-6E8A-4147-A177-3AD203B41FA5}">
                      <a16:colId xmlns:a16="http://schemas.microsoft.com/office/drawing/2014/main" val="3005395970"/>
                    </a:ext>
                  </a:extLst>
                </a:gridCol>
                <a:gridCol w="1682338">
                  <a:extLst>
                    <a:ext uri="{9D8B030D-6E8A-4147-A177-3AD203B41FA5}">
                      <a16:colId xmlns:a16="http://schemas.microsoft.com/office/drawing/2014/main" val="1586093501"/>
                    </a:ext>
                  </a:extLst>
                </a:gridCol>
                <a:gridCol w="2297259">
                  <a:extLst>
                    <a:ext uri="{9D8B030D-6E8A-4147-A177-3AD203B41FA5}">
                      <a16:colId xmlns:a16="http://schemas.microsoft.com/office/drawing/2014/main" val="2721053378"/>
                    </a:ext>
                  </a:extLst>
                </a:gridCol>
                <a:gridCol w="1113823">
                  <a:extLst>
                    <a:ext uri="{9D8B030D-6E8A-4147-A177-3AD203B41FA5}">
                      <a16:colId xmlns:a16="http://schemas.microsoft.com/office/drawing/2014/main" val="2197126192"/>
                    </a:ext>
                  </a:extLst>
                </a:gridCol>
              </a:tblGrid>
              <a:tr h="1345685">
                <a:tc>
                  <a:txBody>
                    <a:bodyPr/>
                    <a:lstStyle/>
                    <a:p>
                      <a:pPr algn="l" fontAlgn="b"/>
                      <a:r>
                        <a:rPr lang="en-GB" sz="2000" b="0" u="none" strike="noStrike" dirty="0">
                          <a:effectLst/>
                        </a:rPr>
                        <a:t>Measured value /</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Actual value</a:t>
                      </a:r>
                    </a:p>
                    <a:p>
                      <a:pPr algn="l" fontAlgn="b"/>
                      <a:r>
                        <a:rPr lang="en-GB" sz="2000" b="0" u="none" strike="noStrike" dirty="0">
                          <a:effectLst/>
                        </a:rPr>
                        <a:t>/</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Difference in Values</a:t>
                      </a:r>
                    </a:p>
                    <a:p>
                      <a:pPr algn="l" fontAlgn="b"/>
                      <a:r>
                        <a:rPr lang="en-GB" sz="2000" b="0" u="none" strike="noStrike" dirty="0">
                          <a:effectLst/>
                        </a:rPr>
                        <a:t>/</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Ammeter reading /mA</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34083714"/>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37.0</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0.30</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1.89</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891300635"/>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36.9</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0.20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05845090"/>
                  </a:ext>
                </a:extLst>
              </a:tr>
              <a:tr h="390754">
                <a:tc>
                  <a:txBody>
                    <a:bodyPr/>
                    <a:lstStyle/>
                    <a:p>
                      <a:pPr algn="r" fontAlgn="b"/>
                      <a:r>
                        <a:rPr lang="en-GB" sz="2000" b="0" u="none" strike="noStrike">
                          <a:effectLst/>
                        </a:rPr>
                        <a:t>36.79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5758647"/>
                  </a:ext>
                </a:extLst>
              </a:tr>
              <a:tr h="390754">
                <a:tc>
                  <a:txBody>
                    <a:bodyPr/>
                    <a:lstStyle/>
                    <a:p>
                      <a:pPr algn="r" fontAlgn="b"/>
                      <a:r>
                        <a:rPr lang="en-GB" sz="2000" b="0" u="none" strike="noStrike">
                          <a:effectLst/>
                        </a:rPr>
                        <a:t>36.89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24498147"/>
                  </a:ext>
                </a:extLst>
              </a:tr>
              <a:tr h="390754">
                <a:tc>
                  <a:txBody>
                    <a:bodyPr/>
                    <a:lstStyle/>
                    <a:p>
                      <a:pPr algn="r" fontAlgn="b"/>
                      <a:r>
                        <a:rPr lang="en-GB" sz="2000" b="0" u="none" strike="noStrike">
                          <a:effectLst/>
                        </a:rPr>
                        <a:t>36.98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0.22</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8392305"/>
                  </a:ext>
                </a:extLst>
              </a:tr>
              <a:tr h="390754">
                <a:tc>
                  <a:txBody>
                    <a:bodyPr/>
                    <a:lstStyle/>
                    <a:p>
                      <a:pPr algn="r" fontAlgn="b"/>
                      <a:r>
                        <a:rPr lang="en-GB" sz="2000" b="0" u="none" strike="noStrike">
                          <a:effectLst/>
                        </a:rPr>
                        <a:t>37.18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0.02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1.91</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77907244"/>
                  </a:ext>
                </a:extLst>
              </a:tr>
              <a:tr h="390754">
                <a:tc>
                  <a:txBody>
                    <a:bodyPr/>
                    <a:lstStyle/>
                    <a:p>
                      <a:pPr algn="r" fontAlgn="b"/>
                      <a:r>
                        <a:rPr lang="en-GB" sz="2000" b="0" u="none" strike="noStrike">
                          <a:effectLst/>
                        </a:rPr>
                        <a:t>37.66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0.46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891602963"/>
                  </a:ext>
                </a:extLst>
              </a:tr>
              <a:tr h="390754">
                <a:tc>
                  <a:txBody>
                    <a:bodyPr/>
                    <a:lstStyle/>
                    <a:p>
                      <a:pPr algn="r" fontAlgn="b"/>
                      <a:r>
                        <a:rPr lang="en-GB" sz="2000" b="0" u="none" strike="noStrike">
                          <a:effectLst/>
                        </a:rPr>
                        <a:t>37.86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37.5</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18363828"/>
                  </a:ext>
                </a:extLst>
              </a:tr>
              <a:tr h="390754">
                <a:tc>
                  <a:txBody>
                    <a:bodyPr/>
                    <a:lstStyle/>
                    <a:p>
                      <a:pPr algn="r" fontAlgn="b"/>
                      <a:r>
                        <a:rPr lang="en-GB" sz="2000" b="0" u="none" strike="noStrike" dirty="0">
                          <a:effectLst/>
                        </a:rPr>
                        <a:t>37.86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38.0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0.14</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90620269"/>
                  </a:ext>
                </a:extLst>
              </a:tr>
              <a:tr h="390754">
                <a:tc gridSpan="3">
                  <a:txBody>
                    <a:bodyPr/>
                    <a:lstStyle/>
                    <a:p>
                      <a:pPr algn="l" fontAlgn="b"/>
                      <a:r>
                        <a:rPr lang="en-GB" sz="2000" b="0" u="none" strike="noStrike" dirty="0">
                          <a:effectLst/>
                        </a:rPr>
                        <a:t>Thus we decided to stop 0.4C before the set value.</a:t>
                      </a:r>
                      <a:endParaRPr lang="en-GB" sz="2000" b="0" i="0"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GB"/>
                    </a:p>
                  </a:txBody>
                  <a:tcPr/>
                </a:tc>
                <a:tc hMerge="1">
                  <a:txBody>
                    <a:bodyPr/>
                    <a:lstStyle/>
                    <a:p>
                      <a:endParaRPr lang="en-GB"/>
                    </a:p>
                  </a:txBody>
                  <a:tcPr/>
                </a:tc>
                <a:tc>
                  <a:txBody>
                    <a:bodyPr/>
                    <a:lstStyle/>
                    <a:p>
                      <a:pPr algn="l" fontAlgn="b"/>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06556859"/>
                  </a:ext>
                </a:extLst>
              </a:tr>
            </a:tbl>
          </a:graphicData>
        </a:graphic>
      </p:graphicFrame>
      <p:sp>
        <p:nvSpPr>
          <p:cNvPr id="6" name="TextBox 5">
            <a:extLst>
              <a:ext uri="{FF2B5EF4-FFF2-40B4-BE49-F238E27FC236}">
                <a16:creationId xmlns:a16="http://schemas.microsoft.com/office/drawing/2014/main" id="{5CED5499-ABD4-4796-905C-910169120B1D}"/>
              </a:ext>
            </a:extLst>
          </p:cNvPr>
          <p:cNvSpPr txBox="1"/>
          <p:nvPr/>
        </p:nvSpPr>
        <p:spPr>
          <a:xfrm>
            <a:off x="7378280" y="931627"/>
            <a:ext cx="4435095" cy="6278642"/>
          </a:xfrm>
          <a:prstGeom prst="rect">
            <a:avLst/>
          </a:prstGeom>
          <a:noFill/>
        </p:spPr>
        <p:txBody>
          <a:bodyPr wrap="square" rtlCol="0">
            <a:spAutoFit/>
          </a:bodyPr>
          <a:lstStyle/>
          <a:p>
            <a:pPr fontAlgn="b"/>
            <a:r>
              <a:rPr lang="en-GB" sz="2400" dirty="0"/>
              <a:t>set 38, stop at set value-0.5C, PWM 160</a:t>
            </a:r>
          </a:p>
          <a:p>
            <a:pPr fontAlgn="b"/>
            <a:endParaRPr lang="en-GB" sz="2400" dirty="0"/>
          </a:p>
          <a:p>
            <a:pPr fontAlgn="b"/>
            <a:r>
              <a:rPr lang="en-GB" sz="2400" dirty="0"/>
              <a:t>Specification required us to keep temperature between 25 – 35 °C </a:t>
            </a:r>
            <a:r>
              <a:rPr lang="en-US" sz="2400" dirty="0"/>
              <a:t>to within </a:t>
            </a:r>
            <a:r>
              <a:rPr lang="en-US" sz="2400" dirty="0">
                <a:sym typeface="Symbol" charset="2"/>
              </a:rPr>
              <a:t></a:t>
            </a:r>
            <a:r>
              <a:rPr lang="en-US" sz="2400" dirty="0"/>
              <a:t>0.5</a:t>
            </a:r>
            <a:r>
              <a:rPr lang="en-US" sz="2400" dirty="0">
                <a:sym typeface="Symbol" charset="2"/>
              </a:rPr>
              <a:t></a:t>
            </a:r>
            <a:r>
              <a:rPr lang="en-US" sz="2400" dirty="0"/>
              <a:t>C of the set point</a:t>
            </a:r>
            <a:endParaRPr lang="en-GB" sz="2400" dirty="0"/>
          </a:p>
          <a:p>
            <a:pPr fontAlgn="b"/>
            <a:endParaRPr lang="en-GB" sz="2400" dirty="0"/>
          </a:p>
          <a:p>
            <a:pPr fontAlgn="b"/>
            <a:r>
              <a:rPr lang="en-GB" sz="2400" dirty="0"/>
              <a:t>This time we slightly changed the code for thermistor so that there is no need for the offset, and also we connected the right pin to the digital ground on the Arduino. This is essential for the PWM as the signal needs to complete the whole circuit in order to have it function properly.</a:t>
            </a:r>
          </a:p>
          <a:p>
            <a:endParaRPr lang="en-GB" dirty="0"/>
          </a:p>
        </p:txBody>
      </p:sp>
      <p:sp>
        <p:nvSpPr>
          <p:cNvPr id="7" name="Title 1">
            <a:extLst>
              <a:ext uri="{FF2B5EF4-FFF2-40B4-BE49-F238E27FC236}">
                <a16:creationId xmlns:a16="http://schemas.microsoft.com/office/drawing/2014/main" id="{4C758E6C-B6E2-4491-A329-C29B465435C5}"/>
              </a:ext>
            </a:extLst>
          </p:cNvPr>
          <p:cNvSpPr>
            <a:spLocks noGrp="1"/>
          </p:cNvSpPr>
          <p:nvPr>
            <p:ph type="title"/>
          </p:nvPr>
        </p:nvSpPr>
        <p:spPr>
          <a:xfrm>
            <a:off x="1010479" y="-58944"/>
            <a:ext cx="10515600" cy="1325563"/>
          </a:xfrm>
        </p:spPr>
        <p:txBody>
          <a:bodyPr/>
          <a:lstStyle/>
          <a:p>
            <a:r>
              <a:rPr lang="en-GB" dirty="0"/>
              <a:t>Temperature Control – data and test results</a:t>
            </a:r>
          </a:p>
        </p:txBody>
      </p:sp>
    </p:spTree>
    <p:extLst>
      <p:ext uri="{BB962C8B-B14F-4D97-AF65-F5344CB8AC3E}">
        <p14:creationId xmlns:p14="http://schemas.microsoft.com/office/powerpoint/2010/main" val="30037685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5DDB5-80C9-4CAD-9DE5-5CF9FDAFF623}"/>
              </a:ext>
            </a:extLst>
          </p:cNvPr>
          <p:cNvSpPr>
            <a:spLocks noGrp="1"/>
          </p:cNvSpPr>
          <p:nvPr>
            <p:ph type="title"/>
          </p:nvPr>
        </p:nvSpPr>
        <p:spPr>
          <a:xfrm>
            <a:off x="838200" y="312873"/>
            <a:ext cx="10515600" cy="1325563"/>
          </a:xfrm>
        </p:spPr>
        <p:txBody>
          <a:bodyPr/>
          <a:lstStyle/>
          <a:p>
            <a:r>
              <a:rPr lang="en-US" dirty="0"/>
              <a:t>PH System- The pH probe</a:t>
            </a:r>
          </a:p>
        </p:txBody>
      </p:sp>
      <p:pic>
        <p:nvPicPr>
          <p:cNvPr id="7" name="Picture 6">
            <a:extLst>
              <a:ext uri="{FF2B5EF4-FFF2-40B4-BE49-F238E27FC236}">
                <a16:creationId xmlns:a16="http://schemas.microsoft.com/office/drawing/2014/main" id="{12EB0087-23E5-4DE6-A932-418E2CFCB3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46309"/>
            <a:ext cx="4077053" cy="4191363"/>
          </a:xfrm>
          <a:prstGeom prst="rect">
            <a:avLst/>
          </a:prstGeom>
        </p:spPr>
      </p:pic>
      <p:sp>
        <p:nvSpPr>
          <p:cNvPr id="4" name="Content Placeholder 2">
            <a:extLst>
              <a:ext uri="{FF2B5EF4-FFF2-40B4-BE49-F238E27FC236}">
                <a16:creationId xmlns:a16="http://schemas.microsoft.com/office/drawing/2014/main" id="{3C8B6896-45DB-4423-94E2-EDFB088B9400}"/>
              </a:ext>
            </a:extLst>
          </p:cNvPr>
          <p:cNvSpPr>
            <a:spLocks noGrp="1"/>
          </p:cNvSpPr>
          <p:nvPr>
            <p:ph idx="1"/>
          </p:nvPr>
        </p:nvSpPr>
        <p:spPr>
          <a:xfrm>
            <a:off x="5355475" y="1846309"/>
            <a:ext cx="6036425" cy="4351338"/>
          </a:xfrm>
        </p:spPr>
        <p:txBody>
          <a:bodyPr>
            <a:normAutofit/>
          </a:bodyPr>
          <a:lstStyle/>
          <a:p>
            <a:r>
              <a:rPr lang="en-GB" sz="2000" dirty="0"/>
              <a:t>pH probe was used to detect the pH level of the solution.</a:t>
            </a:r>
          </a:p>
          <a:p>
            <a:r>
              <a:rPr lang="en-GB" sz="2000" dirty="0"/>
              <a:t>The probe produced different voltages depending on the pH</a:t>
            </a:r>
          </a:p>
          <a:p>
            <a:r>
              <a:rPr lang="en-GB" sz="2000" dirty="0"/>
              <a:t>A pH of 0 produced +414 mV, a pH of 7 produced 0 V, and a pH of 14 produced -414 mV.</a:t>
            </a:r>
          </a:p>
          <a:p>
            <a:r>
              <a:rPr lang="en-GB" sz="2000" dirty="0"/>
              <a:t>However, the Arduino is unable to read negative voltages.</a:t>
            </a:r>
          </a:p>
          <a:p>
            <a:r>
              <a:rPr lang="en-GB" sz="2000" dirty="0"/>
              <a:t>Arduino’s voltage range is 0 to 5V.</a:t>
            </a:r>
          </a:p>
          <a:p>
            <a:r>
              <a:rPr lang="en-GB" sz="2000" dirty="0"/>
              <a:t>Specification stated that we should be able to sense pH in a range of 3-7 and maintain an optimum of 5.</a:t>
            </a:r>
          </a:p>
          <a:p>
            <a:endParaRPr lang="en-GB" dirty="0"/>
          </a:p>
        </p:txBody>
      </p:sp>
    </p:spTree>
    <p:extLst>
      <p:ext uri="{BB962C8B-B14F-4D97-AF65-F5344CB8AC3E}">
        <p14:creationId xmlns:p14="http://schemas.microsoft.com/office/powerpoint/2010/main" val="1360071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4B98D-4B0B-48D3-9861-C8F5E2082ED7}"/>
              </a:ext>
            </a:extLst>
          </p:cNvPr>
          <p:cNvSpPr>
            <a:spLocks noGrp="1"/>
          </p:cNvSpPr>
          <p:nvPr>
            <p:ph type="title"/>
          </p:nvPr>
        </p:nvSpPr>
        <p:spPr/>
        <p:txBody>
          <a:bodyPr/>
          <a:lstStyle/>
          <a:p>
            <a:r>
              <a:rPr lang="en-US" dirty="0"/>
              <a:t>pH system- pH Probe circuit</a:t>
            </a:r>
            <a:endParaRPr lang="en-GB" dirty="0"/>
          </a:p>
        </p:txBody>
      </p:sp>
      <p:sp>
        <p:nvSpPr>
          <p:cNvPr id="4" name="Content Placeholder 9">
            <a:extLst>
              <a:ext uri="{FF2B5EF4-FFF2-40B4-BE49-F238E27FC236}">
                <a16:creationId xmlns:a16="http://schemas.microsoft.com/office/drawing/2014/main" id="{EEB69924-B52E-489E-B842-4D8A10C45136}"/>
              </a:ext>
            </a:extLst>
          </p:cNvPr>
          <p:cNvSpPr txBox="1">
            <a:spLocks/>
          </p:cNvSpPr>
          <p:nvPr/>
        </p:nvSpPr>
        <p:spPr>
          <a:xfrm>
            <a:off x="838200" y="1825625"/>
            <a:ext cx="5530119" cy="4351338"/>
          </a:xfrm>
          <a:prstGeom prst="rect">
            <a:avLst/>
          </a:prstGeom>
        </p:spPr>
        <p:txBody>
          <a:bodyPr vert="horz" lIns="91440" tIns="45720" rIns="91440" bIns="45720" rtlCol="0" anchor="ctr">
            <a:normAutofit fontScale="92500" lnSpcReduction="2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endParaRPr lang="en-GB" sz="2000"/>
          </a:p>
          <a:p>
            <a:r>
              <a:rPr lang="en-GB" sz="2000"/>
              <a:t>The circuit on the left of the probe adds an offset of 455 mV to the voltage of the pH probe, so its range now becomes 41mV to 869mV, which is readable by the Arduino.</a:t>
            </a:r>
          </a:p>
          <a:p>
            <a:endParaRPr lang="en-GB" sz="2000"/>
          </a:p>
          <a:p>
            <a:r>
              <a:rPr lang="en-GB" sz="2000"/>
              <a:t>However, due to how little the voltage changes when the pH varies, it is difficult to sense small changes in pH if reading directly from the probe.</a:t>
            </a:r>
          </a:p>
          <a:p>
            <a:pPr marL="0" indent="0">
              <a:buFont typeface="Arial"/>
              <a:buNone/>
            </a:pPr>
            <a:endParaRPr lang="en-GB" sz="2000"/>
          </a:p>
          <a:p>
            <a:r>
              <a:rPr lang="en-GB" sz="2000"/>
              <a:t>Thus, the circuit on the right of the probe amplifies the output voltage range to 0.23V - 4.95V. This makes it more sensitive, as minor changes in pH can more readily be seen by the Arduino.</a:t>
            </a:r>
            <a:endParaRPr lang="en-GB" sz="2000" dirty="0"/>
          </a:p>
        </p:txBody>
      </p:sp>
      <p:pic>
        <p:nvPicPr>
          <p:cNvPr id="5" name="Picture 4">
            <a:extLst>
              <a:ext uri="{FF2B5EF4-FFF2-40B4-BE49-F238E27FC236}">
                <a16:creationId xmlns:a16="http://schemas.microsoft.com/office/drawing/2014/main" id="{F2E00A0D-75C6-491D-9973-721DD69F8B7F}"/>
              </a:ext>
            </a:extLst>
          </p:cNvPr>
          <p:cNvPicPr>
            <a:picLocks noChangeAspect="1"/>
          </p:cNvPicPr>
          <p:nvPr/>
        </p:nvPicPr>
        <p:blipFill rotWithShape="1">
          <a:blip r:embed="rId2"/>
          <a:srcRect r="1942"/>
          <a:stretch/>
        </p:blipFill>
        <p:spPr>
          <a:xfrm>
            <a:off x="6468071" y="1825625"/>
            <a:ext cx="5300134" cy="4191362"/>
          </a:xfrm>
          <a:prstGeom prst="rect">
            <a:avLst/>
          </a:prstGeom>
        </p:spPr>
      </p:pic>
    </p:spTree>
    <p:extLst>
      <p:ext uri="{BB962C8B-B14F-4D97-AF65-F5344CB8AC3E}">
        <p14:creationId xmlns:p14="http://schemas.microsoft.com/office/powerpoint/2010/main" val="3329408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E765B-BC30-409B-A3B4-E0426C64E6D4}"/>
              </a:ext>
            </a:extLst>
          </p:cNvPr>
          <p:cNvSpPr>
            <a:spLocks noGrp="1"/>
          </p:cNvSpPr>
          <p:nvPr>
            <p:ph type="title"/>
          </p:nvPr>
        </p:nvSpPr>
        <p:spPr/>
        <p:txBody>
          <a:bodyPr/>
          <a:lstStyle/>
          <a:p>
            <a:r>
              <a:rPr lang="en-US" dirty="0"/>
              <a:t>pH – Output circuit</a:t>
            </a:r>
            <a:endParaRPr lang="en-GB" dirty="0"/>
          </a:p>
        </p:txBody>
      </p:sp>
      <p:pic>
        <p:nvPicPr>
          <p:cNvPr id="4" name="Content Placeholder 3">
            <a:extLst>
              <a:ext uri="{FF2B5EF4-FFF2-40B4-BE49-F238E27FC236}">
                <a16:creationId xmlns:a16="http://schemas.microsoft.com/office/drawing/2014/main" id="{8B9125F2-D83F-4010-BC38-A066E09C0254}"/>
              </a:ext>
            </a:extLst>
          </p:cNvPr>
          <p:cNvPicPr>
            <a:picLocks noGrp="1" noChangeAspect="1"/>
          </p:cNvPicPr>
          <p:nvPr>
            <p:ph idx="1"/>
          </p:nvPr>
        </p:nvPicPr>
        <p:blipFill>
          <a:blip r:embed="rId2"/>
          <a:stretch>
            <a:fillRect/>
          </a:stretch>
        </p:blipFill>
        <p:spPr>
          <a:xfrm>
            <a:off x="6222373" y="2065867"/>
            <a:ext cx="5710870" cy="3649662"/>
          </a:xfrm>
          <a:prstGeom prst="rect">
            <a:avLst/>
          </a:prstGeom>
        </p:spPr>
      </p:pic>
      <p:sp>
        <p:nvSpPr>
          <p:cNvPr id="5" name="Content Placeholder 2">
            <a:extLst>
              <a:ext uri="{FF2B5EF4-FFF2-40B4-BE49-F238E27FC236}">
                <a16:creationId xmlns:a16="http://schemas.microsoft.com/office/drawing/2014/main" id="{8E400893-580E-42E5-93A0-A6A1293A4692}"/>
              </a:ext>
            </a:extLst>
          </p:cNvPr>
          <p:cNvSpPr txBox="1">
            <a:spLocks/>
          </p:cNvSpPr>
          <p:nvPr/>
        </p:nvSpPr>
        <p:spPr>
          <a:xfrm>
            <a:off x="537450" y="1909174"/>
            <a:ext cx="5280253" cy="4783174"/>
          </a:xfrm>
          <a:prstGeom prst="rect">
            <a:avLst/>
          </a:prstGeom>
        </p:spPr>
        <p:txBody>
          <a:bodyPr vert="horz" lIns="91440" tIns="45720" rIns="91440" bIns="45720" rtlCol="0" anchor="ctr">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sz="2400" dirty="0"/>
              <a:t>Motor draws a too big of a current for microcontroller.</a:t>
            </a:r>
          </a:p>
          <a:p>
            <a:r>
              <a:rPr lang="en-US" sz="2400" dirty="0"/>
              <a:t>External power supply + MOSFET switches current to the load.</a:t>
            </a:r>
          </a:p>
          <a:p>
            <a:r>
              <a:rPr lang="en-US" sz="2400" dirty="0"/>
              <a:t>MOSFET controlled by the microcontroller. </a:t>
            </a:r>
          </a:p>
          <a:p>
            <a:r>
              <a:rPr lang="en-US" sz="2400" dirty="0"/>
              <a:t>Diode prevents damage to MOSFET by providing path for reverse current.</a:t>
            </a:r>
          </a:p>
          <a:p>
            <a:r>
              <a:rPr lang="en-US" sz="2400" dirty="0"/>
              <a:t>one motor connected to one analog pin.</a:t>
            </a:r>
          </a:p>
        </p:txBody>
      </p:sp>
    </p:spTree>
    <p:extLst>
      <p:ext uri="{BB962C8B-B14F-4D97-AF65-F5344CB8AC3E}">
        <p14:creationId xmlns:p14="http://schemas.microsoft.com/office/powerpoint/2010/main" val="31760829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DB7268C-222D-46E9-98A5-50F4326D695D}"/>
              </a:ext>
            </a:extLst>
          </p:cNvPr>
          <p:cNvSpPr>
            <a:spLocks noGrp="1"/>
          </p:cNvSpPr>
          <p:nvPr>
            <p:ph type="title"/>
          </p:nvPr>
        </p:nvSpPr>
        <p:spPr>
          <a:xfrm>
            <a:off x="838200" y="312873"/>
            <a:ext cx="10515600" cy="1325563"/>
          </a:xfrm>
        </p:spPr>
        <p:txBody>
          <a:bodyPr/>
          <a:lstStyle/>
          <a:p>
            <a:r>
              <a:rPr lang="en-US" dirty="0"/>
              <a:t>pH system- Finding out the pH value</a:t>
            </a:r>
          </a:p>
        </p:txBody>
      </p:sp>
      <p:pic>
        <p:nvPicPr>
          <p:cNvPr id="8" name="Picture 7">
            <a:extLst>
              <a:ext uri="{FF2B5EF4-FFF2-40B4-BE49-F238E27FC236}">
                <a16:creationId xmlns:a16="http://schemas.microsoft.com/office/drawing/2014/main" id="{91B81F21-5EE1-4135-AAF7-2941A0CD4D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46309"/>
            <a:ext cx="4077053" cy="4191363"/>
          </a:xfrm>
          <a:prstGeom prst="rect">
            <a:avLst/>
          </a:prstGeom>
        </p:spPr>
      </p:pic>
      <mc:AlternateContent xmlns:mc="http://schemas.openxmlformats.org/markup-compatibility/2006" xmlns:a14="http://schemas.microsoft.com/office/drawing/2010/main">
        <mc:Choice Requires="a14">
          <p:sp>
            <p:nvSpPr>
              <p:cNvPr id="10" name="Content Placeholder 11">
                <a:extLst>
                  <a:ext uri="{FF2B5EF4-FFF2-40B4-BE49-F238E27FC236}">
                    <a16:creationId xmlns:a16="http://schemas.microsoft.com/office/drawing/2014/main" id="{039B693A-6B2C-4C29-8616-D5820DA520CF}"/>
                  </a:ext>
                </a:extLst>
              </p:cNvPr>
              <p:cNvSpPr>
                <a:spLocks noGrp="1"/>
              </p:cNvSpPr>
              <p:nvPr>
                <p:ph idx="1"/>
              </p:nvPr>
            </p:nvSpPr>
            <p:spPr>
              <a:xfrm>
                <a:off x="4968241" y="1863818"/>
                <a:ext cx="6385559" cy="4351338"/>
              </a:xfrm>
            </p:spPr>
            <p:txBody>
              <a:bodyPr>
                <a:noAutofit/>
              </a:bodyPr>
              <a:lstStyle/>
              <a:p>
                <a:r>
                  <a:rPr lang="en-US" sz="1600" dirty="0"/>
                  <a:t>Read the voltage, V, of the Circuit</a:t>
                </a:r>
              </a:p>
              <a:p>
                <a:r>
                  <a:rPr lang="en-US" sz="1600" dirty="0"/>
                  <a:t>Calculate the voltage across the probe using:</a:t>
                </a:r>
              </a:p>
              <a:p>
                <a:pPr marL="0" indent="0">
                  <a:buNone/>
                </a:pPr>
                <a:r>
                  <a:rPr lang="en-US" sz="1600" dirty="0"/>
                  <a:t>	 </a:t>
                </a:r>
                <a14:m>
                  <m:oMath xmlns:m="http://schemas.openxmlformats.org/officeDocument/2006/math">
                    <m:r>
                      <a:rPr lang="en-GB" sz="1600" b="0" i="1" smtClean="0">
                        <a:latin typeface="Cambria Math" panose="02040503050406030204" pitchFamily="18" charset="0"/>
                      </a:rPr>
                      <m:t>𝑉</m:t>
                    </m:r>
                    <m:r>
                      <a:rPr lang="en-GB" sz="1600" b="0" i="1" baseline="-25000" smtClean="0">
                        <a:latin typeface="Cambria Math" panose="02040503050406030204" pitchFamily="18" charset="0"/>
                      </a:rPr>
                      <m:t>𝑝𝑟𝑜𝑏𝑒</m:t>
                    </m:r>
                    <m:r>
                      <a:rPr lang="en-GB" sz="1600" b="0" i="1" smtClean="0">
                        <a:latin typeface="Cambria Math" panose="02040503050406030204" pitchFamily="18" charset="0"/>
                      </a:rPr>
                      <m:t>=</m:t>
                    </m:r>
                    <m:f>
                      <m:fPr>
                        <m:ctrlPr>
                          <a:rPr lang="en-GB" sz="1600" b="0" i="1" smtClean="0">
                            <a:latin typeface="Cambria Math" panose="02040503050406030204" pitchFamily="18" charset="0"/>
                          </a:rPr>
                        </m:ctrlPr>
                      </m:fPr>
                      <m:num>
                        <m:r>
                          <a:rPr lang="en-GB" sz="1600" b="0" i="1" smtClean="0">
                            <a:latin typeface="Cambria Math" panose="02040503050406030204" pitchFamily="18" charset="0"/>
                          </a:rPr>
                          <m:t>𝑉</m:t>
                        </m:r>
                      </m:num>
                      <m:den>
                        <m:r>
                          <a:rPr lang="en-GB" sz="1600" b="0" i="1" smtClean="0">
                            <a:latin typeface="Cambria Math" panose="02040503050406030204" pitchFamily="18" charset="0"/>
                          </a:rPr>
                          <m:t>𝐺𝑎𝑖𝑛</m:t>
                        </m:r>
                      </m:den>
                    </m:f>
                    <m:r>
                      <a:rPr lang="en-GB" sz="1600" b="0" i="1" smtClean="0">
                        <a:latin typeface="Cambria Math" panose="02040503050406030204" pitchFamily="18" charset="0"/>
                      </a:rPr>
                      <m:t>−</m:t>
                    </m:r>
                    <m:r>
                      <a:rPr lang="en-GB" sz="1600" b="0" i="1" smtClean="0">
                        <a:latin typeface="Cambria Math" panose="02040503050406030204" pitchFamily="18" charset="0"/>
                      </a:rPr>
                      <m:t>𝑜𝑓𝑓𝑠𝑒𝑡</m:t>
                    </m:r>
                  </m:oMath>
                </a14:m>
                <a:endParaRPr lang="en-US" sz="1600" dirty="0"/>
              </a:p>
              <a:p>
                <a:r>
                  <a:rPr lang="en-US" sz="1600" dirty="0"/>
                  <a:t>Read temperature</a:t>
                </a:r>
              </a:p>
              <a:p>
                <a:r>
                  <a:rPr lang="en-US" sz="1600" dirty="0"/>
                  <a:t>Calculate the pH using:</a:t>
                </a:r>
              </a:p>
              <a:p>
                <a:pPr marL="0" indent="0">
                  <a:buNone/>
                </a:pPr>
                <a:r>
                  <a:rPr lang="en-US" sz="1600" dirty="0"/>
                  <a:t>	</a:t>
                </a:r>
                <a14:m>
                  <m:oMath xmlns:m="http://schemas.openxmlformats.org/officeDocument/2006/math">
                    <m:r>
                      <a:rPr lang="en-GB" sz="1600" b="0" i="1" smtClean="0">
                        <a:latin typeface="Cambria Math" panose="02040503050406030204" pitchFamily="18" charset="0"/>
                      </a:rPr>
                      <m:t>𝑝𝐻</m:t>
                    </m:r>
                    <m:r>
                      <a:rPr lang="en-US" sz="1600" i="1" smtClean="0">
                        <a:latin typeface="Cambria Math" panose="02040503050406030204" pitchFamily="18" charset="0"/>
                      </a:rPr>
                      <m:t>=</m:t>
                    </m:r>
                    <m:r>
                      <a:rPr lang="en-US" sz="1600" b="0" i="1" smtClean="0">
                        <a:latin typeface="Cambria Math" panose="02040503050406030204" pitchFamily="18" charset="0"/>
                      </a:rPr>
                      <m:t>𝑝𝐻</m:t>
                    </m:r>
                    <m:d>
                      <m:dPr>
                        <m:ctrlPr>
                          <a:rPr lang="en-US" sz="1600" b="0" i="1" smtClean="0">
                            <a:latin typeface="Cambria Math" panose="02040503050406030204" pitchFamily="18" charset="0"/>
                          </a:rPr>
                        </m:ctrlPr>
                      </m:dPr>
                      <m:e>
                        <m:r>
                          <a:rPr lang="en-US" sz="1600" b="0" i="1" smtClean="0">
                            <a:latin typeface="Cambria Math" panose="02040503050406030204" pitchFamily="18" charset="0"/>
                          </a:rPr>
                          <m:t>𝑆</m:t>
                        </m:r>
                      </m:e>
                    </m:d>
                    <m:r>
                      <a:rPr lang="en-US" sz="1600" b="0" i="1" smtClean="0">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m:t>
                        </m:r>
                        <m:r>
                          <a:rPr lang="en-GB" sz="1600" b="0" i="1" smtClean="0">
                            <a:latin typeface="Cambria Math" panose="02040503050406030204" pitchFamily="18" charset="0"/>
                          </a:rPr>
                          <m:t>𝑉</m:t>
                        </m:r>
                        <m:r>
                          <a:rPr lang="en-GB" sz="1600" b="0" i="1" baseline="-25000" smtClean="0">
                            <a:latin typeface="Cambria Math" panose="02040503050406030204" pitchFamily="18" charset="0"/>
                          </a:rPr>
                          <m:t>𝑝𝑟𝑜𝑏𝑒</m:t>
                        </m:r>
                        <m:r>
                          <a:rPr lang="en-US" sz="1600" i="1">
                            <a:latin typeface="Cambria Math" panose="02040503050406030204" pitchFamily="18" charset="0"/>
                          </a:rPr>
                          <m:t>∗</m:t>
                        </m:r>
                        <m:r>
                          <a:rPr lang="en-US" sz="1600" i="1">
                            <a:latin typeface="Cambria Math" panose="02040503050406030204" pitchFamily="18" charset="0"/>
                          </a:rPr>
                          <m:t>𝐹</m:t>
                        </m:r>
                      </m:num>
                      <m:den>
                        <m:r>
                          <a:rPr lang="en-US" sz="1600" i="1">
                            <a:latin typeface="Cambria Math" panose="02040503050406030204" pitchFamily="18" charset="0"/>
                          </a:rPr>
                          <m:t>𝑅</m:t>
                        </m:r>
                        <m:r>
                          <a:rPr lang="en-US" sz="1600" i="1" dirty="0">
                            <a:latin typeface="Cambria Math" panose="02040503050406030204" pitchFamily="18" charset="0"/>
                          </a:rPr>
                          <m:t>∗</m:t>
                        </m:r>
                        <m:r>
                          <a:rPr lang="en-US" sz="1600" i="1">
                            <a:latin typeface="Cambria Math" panose="02040503050406030204" pitchFamily="18" charset="0"/>
                          </a:rPr>
                          <m:t>𝑡</m:t>
                        </m:r>
                        <m:r>
                          <a:rPr lang="en-US" sz="1600" b="0" i="1" dirty="0" smtClean="0">
                            <a:latin typeface="Cambria Math" panose="02040503050406030204" pitchFamily="18" charset="0"/>
                          </a:rPr>
                          <m:t>∗</m:t>
                        </m:r>
                        <m:r>
                          <a:rPr lang="en-US" sz="1600" b="0" i="1" dirty="0" smtClean="0">
                            <a:latin typeface="Cambria Math" panose="02040503050406030204" pitchFamily="18" charset="0"/>
                          </a:rPr>
                          <m:t>𝑙𝑛</m:t>
                        </m:r>
                        <m:r>
                          <a:rPr lang="en-US" sz="1600" b="0" i="1" dirty="0" smtClean="0">
                            <a:latin typeface="Cambria Math" panose="02040503050406030204" pitchFamily="18" charset="0"/>
                          </a:rPr>
                          <m:t>10</m:t>
                        </m:r>
                      </m:den>
                    </m:f>
                  </m:oMath>
                </a14:m>
                <a:endParaRPr lang="en-US" sz="1600" i="1" dirty="0">
                  <a:latin typeface="Cambria Math" panose="02040503050406030204" pitchFamily="18" charset="0"/>
                </a:endParaRPr>
              </a:p>
              <a:p>
                <a:pPr marL="457200" lvl="1" indent="0">
                  <a:buNone/>
                </a:pPr>
                <a:r>
                  <a:rPr lang="en-US" dirty="0"/>
                  <a:t>Where:</a:t>
                </a:r>
              </a:p>
              <a:p>
                <a:pPr marL="457200" lvl="1" indent="0">
                  <a:buNone/>
                </a:pPr>
                <a:r>
                  <a:rPr lang="en-US" dirty="0"/>
                  <a:t>	pH(S)=7, i.e. the pH of a standard solution</a:t>
                </a:r>
              </a:p>
              <a:p>
                <a:pPr marL="457200" lvl="1" indent="0">
                  <a:buNone/>
                </a:pPr>
                <a:r>
                  <a:rPr lang="en-US" dirty="0"/>
                  <a:t>	voltage= (current voltage) / gain - offset</a:t>
                </a:r>
              </a:p>
              <a:p>
                <a:pPr marL="457200" lvl="1" indent="0">
                  <a:buNone/>
                </a:pPr>
                <a:r>
                  <a:rPr lang="en-US" dirty="0"/>
                  <a:t>	F=96485.309 (Faraday constant)</a:t>
                </a:r>
              </a:p>
              <a:p>
                <a:pPr marL="457200" lvl="1" indent="0">
                  <a:buNone/>
                </a:pPr>
                <a:r>
                  <a:rPr lang="en-US" dirty="0"/>
                  <a:t>	R=8.314 J/</a:t>
                </a:r>
                <a:r>
                  <a:rPr lang="en-US" dirty="0" err="1"/>
                  <a:t>mol</a:t>
                </a:r>
                <a:r>
                  <a:rPr lang="en-US" dirty="0"/>
                  <a:t> (Ideal Gas constant)</a:t>
                </a:r>
              </a:p>
              <a:p>
                <a:pPr marL="457200" lvl="1" indent="0">
                  <a:buNone/>
                </a:pPr>
                <a:r>
                  <a:rPr lang="en-US" dirty="0"/>
                  <a:t>	t is temperature in Kelvin</a:t>
                </a:r>
              </a:p>
              <a:p>
                <a:pPr marL="0" indent="0">
                  <a:buNone/>
                </a:pPr>
                <a:endParaRPr lang="en-US" sz="1600" dirty="0"/>
              </a:p>
            </p:txBody>
          </p:sp>
        </mc:Choice>
        <mc:Fallback xmlns="">
          <p:sp>
            <p:nvSpPr>
              <p:cNvPr id="10" name="Content Placeholder 11">
                <a:extLst>
                  <a:ext uri="{FF2B5EF4-FFF2-40B4-BE49-F238E27FC236}">
                    <a16:creationId xmlns:a16="http://schemas.microsoft.com/office/drawing/2014/main" id="{039B693A-6B2C-4C29-8616-D5820DA520CF}"/>
                  </a:ext>
                </a:extLst>
              </p:cNvPr>
              <p:cNvSpPr>
                <a:spLocks noGrp="1" noRot="1" noChangeAspect="1" noMove="1" noResize="1" noEditPoints="1" noAdjustHandles="1" noChangeArrowheads="1" noChangeShapeType="1" noTextEdit="1"/>
              </p:cNvSpPr>
              <p:nvPr>
                <p:ph idx="1"/>
              </p:nvPr>
            </p:nvSpPr>
            <p:spPr>
              <a:xfrm>
                <a:off x="4968241" y="1863818"/>
                <a:ext cx="6385559" cy="4351338"/>
              </a:xfrm>
              <a:blipFill>
                <a:blip r:embed="rId3"/>
                <a:stretch>
                  <a:fillRect l="-382" t="-7843" b="-560"/>
                </a:stretch>
              </a:blipFill>
            </p:spPr>
            <p:txBody>
              <a:bodyPr/>
              <a:lstStyle/>
              <a:p>
                <a:r>
                  <a:rPr lang="en-GB">
                    <a:noFill/>
                  </a:rPr>
                  <a:t> </a:t>
                </a:r>
              </a:p>
            </p:txBody>
          </p:sp>
        </mc:Fallback>
      </mc:AlternateContent>
    </p:spTree>
    <p:extLst>
      <p:ext uri="{BB962C8B-B14F-4D97-AF65-F5344CB8AC3E}">
        <p14:creationId xmlns:p14="http://schemas.microsoft.com/office/powerpoint/2010/main" val="35389574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6CBF-03DD-4036-B288-7F6E1DC6F91F}"/>
              </a:ext>
            </a:extLst>
          </p:cNvPr>
          <p:cNvSpPr>
            <a:spLocks noGrp="1"/>
          </p:cNvSpPr>
          <p:nvPr>
            <p:ph type="title"/>
          </p:nvPr>
        </p:nvSpPr>
        <p:spPr>
          <a:xfrm>
            <a:off x="838200" y="338999"/>
            <a:ext cx="10515600" cy="1325563"/>
          </a:xfrm>
        </p:spPr>
        <p:txBody>
          <a:bodyPr/>
          <a:lstStyle/>
          <a:p>
            <a:r>
              <a:rPr lang="en-US" dirty="0"/>
              <a:t>pH system – Peristaltic pumps circuit</a:t>
            </a:r>
          </a:p>
        </p:txBody>
      </p:sp>
      <p:pic>
        <p:nvPicPr>
          <p:cNvPr id="8" name="Picture 7">
            <a:extLst>
              <a:ext uri="{FF2B5EF4-FFF2-40B4-BE49-F238E27FC236}">
                <a16:creationId xmlns:a16="http://schemas.microsoft.com/office/drawing/2014/main" id="{A9905DA3-8C7D-457F-AFBC-01A53A368956}"/>
              </a:ext>
            </a:extLst>
          </p:cNvPr>
          <p:cNvPicPr>
            <a:picLocks noChangeAspect="1"/>
          </p:cNvPicPr>
          <p:nvPr/>
        </p:nvPicPr>
        <p:blipFill>
          <a:blip r:embed="rId2"/>
          <a:stretch>
            <a:fillRect/>
          </a:stretch>
        </p:blipFill>
        <p:spPr>
          <a:xfrm>
            <a:off x="836536" y="1975307"/>
            <a:ext cx="4360885" cy="3768268"/>
          </a:xfrm>
          <a:prstGeom prst="rect">
            <a:avLst/>
          </a:prstGeom>
        </p:spPr>
      </p:pic>
    </p:spTree>
    <p:extLst>
      <p:ext uri="{BB962C8B-B14F-4D97-AF65-F5344CB8AC3E}">
        <p14:creationId xmlns:p14="http://schemas.microsoft.com/office/powerpoint/2010/main" val="3692026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9660BA-BC8B-4C3D-BCEF-6B3BE33B8F47}"/>
              </a:ext>
            </a:extLst>
          </p:cNvPr>
          <p:cNvSpPr>
            <a:spLocks noGrp="1"/>
          </p:cNvSpPr>
          <p:nvPr>
            <p:ph type="title"/>
          </p:nvPr>
        </p:nvSpPr>
        <p:spPr>
          <a:xfrm>
            <a:off x="838200" y="338999"/>
            <a:ext cx="10515600" cy="1325563"/>
          </a:xfrm>
        </p:spPr>
        <p:txBody>
          <a:bodyPr/>
          <a:lstStyle/>
          <a:p>
            <a:r>
              <a:rPr lang="en-US" dirty="0"/>
              <a:t>pH system – Turning on the pumps</a:t>
            </a:r>
          </a:p>
        </p:txBody>
      </p:sp>
      <p:sp>
        <p:nvSpPr>
          <p:cNvPr id="5" name="Content Placeholder 2">
            <a:extLst>
              <a:ext uri="{FF2B5EF4-FFF2-40B4-BE49-F238E27FC236}">
                <a16:creationId xmlns:a16="http://schemas.microsoft.com/office/drawing/2014/main" id="{627C86C6-0AE4-4DB2-9675-1EF9C958DAD1}"/>
              </a:ext>
            </a:extLst>
          </p:cNvPr>
          <p:cNvSpPr>
            <a:spLocks noGrp="1"/>
          </p:cNvSpPr>
          <p:nvPr>
            <p:ph idx="1"/>
          </p:nvPr>
        </p:nvSpPr>
        <p:spPr>
          <a:xfrm>
            <a:off x="5197421" y="1975307"/>
            <a:ext cx="6156379" cy="4351338"/>
          </a:xfrm>
        </p:spPr>
        <p:txBody>
          <a:bodyPr/>
          <a:lstStyle/>
          <a:p>
            <a:r>
              <a:rPr lang="en-US" dirty="0"/>
              <a:t>Our ideal pH is between 4.75 and 5.25</a:t>
            </a:r>
          </a:p>
          <a:p>
            <a:r>
              <a:rPr lang="en-US" dirty="0"/>
              <a:t>If our current pH is </a:t>
            </a:r>
            <a:r>
              <a:rPr lang="en-US" u="sng" dirty="0"/>
              <a:t>less than 4.75 </a:t>
            </a:r>
            <a:r>
              <a:rPr lang="en-US" dirty="0"/>
              <a:t>we need to open the pump connected to the </a:t>
            </a:r>
            <a:r>
              <a:rPr lang="en-US" u="sng" dirty="0"/>
              <a:t>basic </a:t>
            </a:r>
            <a:r>
              <a:rPr lang="en-US" dirty="0"/>
              <a:t>solution</a:t>
            </a:r>
          </a:p>
          <a:p>
            <a:r>
              <a:rPr lang="en-US" dirty="0"/>
              <a:t>If our current pH is </a:t>
            </a:r>
            <a:r>
              <a:rPr lang="en-US" u="sng" dirty="0"/>
              <a:t>more than 5.25 </a:t>
            </a:r>
            <a:r>
              <a:rPr lang="en-US" dirty="0"/>
              <a:t>we need to open the pump connected to the </a:t>
            </a:r>
            <a:r>
              <a:rPr lang="en-US" u="sng" dirty="0"/>
              <a:t>acidic</a:t>
            </a:r>
            <a:r>
              <a:rPr lang="en-US" dirty="0"/>
              <a:t> solution</a:t>
            </a:r>
          </a:p>
          <a:p>
            <a:endParaRPr lang="en-US" dirty="0"/>
          </a:p>
        </p:txBody>
      </p:sp>
      <p:pic>
        <p:nvPicPr>
          <p:cNvPr id="6" name="Picture 5">
            <a:extLst>
              <a:ext uri="{FF2B5EF4-FFF2-40B4-BE49-F238E27FC236}">
                <a16:creationId xmlns:a16="http://schemas.microsoft.com/office/drawing/2014/main" id="{7E22D065-9D88-4B01-BC3A-2947BF296C51}"/>
              </a:ext>
            </a:extLst>
          </p:cNvPr>
          <p:cNvPicPr>
            <a:picLocks noChangeAspect="1"/>
          </p:cNvPicPr>
          <p:nvPr/>
        </p:nvPicPr>
        <p:blipFill>
          <a:blip r:embed="rId2"/>
          <a:stretch>
            <a:fillRect/>
          </a:stretch>
        </p:blipFill>
        <p:spPr>
          <a:xfrm>
            <a:off x="836536" y="1975307"/>
            <a:ext cx="4360885" cy="3768268"/>
          </a:xfrm>
          <a:prstGeom prst="rect">
            <a:avLst/>
          </a:prstGeom>
        </p:spPr>
      </p:pic>
    </p:spTree>
    <p:extLst>
      <p:ext uri="{BB962C8B-B14F-4D97-AF65-F5344CB8AC3E}">
        <p14:creationId xmlns:p14="http://schemas.microsoft.com/office/powerpoint/2010/main" val="16764938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67C8A-EF56-42C6-A798-FDEC0F883575}"/>
              </a:ext>
            </a:extLst>
          </p:cNvPr>
          <p:cNvSpPr>
            <a:spLocks noGrp="1"/>
          </p:cNvSpPr>
          <p:nvPr>
            <p:ph type="title"/>
          </p:nvPr>
        </p:nvSpPr>
        <p:spPr/>
        <p:txBody>
          <a:bodyPr/>
          <a:lstStyle/>
          <a:p>
            <a:r>
              <a:rPr lang="en-US" dirty="0"/>
              <a:t>pH system – Test and results</a:t>
            </a:r>
          </a:p>
        </p:txBody>
      </p:sp>
      <p:sp>
        <p:nvSpPr>
          <p:cNvPr id="5" name="TextBox 4">
            <a:extLst>
              <a:ext uri="{FF2B5EF4-FFF2-40B4-BE49-F238E27FC236}">
                <a16:creationId xmlns:a16="http://schemas.microsoft.com/office/drawing/2014/main" id="{A3AD025B-4ABB-42A4-9323-17E3DF0BD10E}"/>
              </a:ext>
            </a:extLst>
          </p:cNvPr>
          <p:cNvSpPr txBox="1"/>
          <p:nvPr/>
        </p:nvSpPr>
        <p:spPr>
          <a:xfrm>
            <a:off x="6376668" y="2127393"/>
            <a:ext cx="4977132" cy="923330"/>
          </a:xfrm>
          <a:prstGeom prst="rect">
            <a:avLst/>
          </a:prstGeom>
          <a:noFill/>
        </p:spPr>
        <p:txBody>
          <a:bodyPr wrap="none" rtlCol="0">
            <a:spAutoFit/>
          </a:bodyPr>
          <a:lstStyle/>
          <a:p>
            <a:r>
              <a:rPr lang="en-GB" dirty="0"/>
              <a:t> After these values were obtained,</a:t>
            </a:r>
          </a:p>
          <a:p>
            <a:r>
              <a:rPr lang="en-GB" dirty="0"/>
              <a:t> we investigated what was wrong, and realized that</a:t>
            </a:r>
          </a:p>
          <a:p>
            <a:r>
              <a:rPr lang="en-GB" dirty="0"/>
              <a:t> our pH probe was faulty.</a:t>
            </a:r>
          </a:p>
        </p:txBody>
      </p:sp>
      <p:sp>
        <p:nvSpPr>
          <p:cNvPr id="9" name="TextBox 8">
            <a:extLst>
              <a:ext uri="{FF2B5EF4-FFF2-40B4-BE49-F238E27FC236}">
                <a16:creationId xmlns:a16="http://schemas.microsoft.com/office/drawing/2014/main" id="{41C7BE47-DC3F-4F05-95C6-089F26149DC6}"/>
              </a:ext>
            </a:extLst>
          </p:cNvPr>
          <p:cNvSpPr txBox="1"/>
          <p:nvPr/>
        </p:nvSpPr>
        <p:spPr>
          <a:xfrm>
            <a:off x="6376668" y="4316541"/>
            <a:ext cx="5254259" cy="369332"/>
          </a:xfrm>
          <a:prstGeom prst="rect">
            <a:avLst/>
          </a:prstGeom>
          <a:noFill/>
        </p:spPr>
        <p:txBody>
          <a:bodyPr wrap="none" rtlCol="0">
            <a:spAutoFit/>
          </a:bodyPr>
          <a:lstStyle/>
          <a:p>
            <a:r>
              <a:rPr lang="en-GB" dirty="0"/>
              <a:t>We then replaced the probe and these were observed</a:t>
            </a:r>
          </a:p>
        </p:txBody>
      </p:sp>
      <p:sp>
        <p:nvSpPr>
          <p:cNvPr id="10" name="Content Placeholder 5">
            <a:extLst>
              <a:ext uri="{FF2B5EF4-FFF2-40B4-BE49-F238E27FC236}">
                <a16:creationId xmlns:a16="http://schemas.microsoft.com/office/drawing/2014/main" id="{9909CD70-F523-4031-9226-63A7CD298632}"/>
              </a:ext>
            </a:extLst>
          </p:cNvPr>
          <p:cNvSpPr>
            <a:spLocks noGrp="1"/>
          </p:cNvSpPr>
          <p:nvPr>
            <p:ph idx="1"/>
          </p:nvPr>
        </p:nvSpPr>
        <p:spPr>
          <a:xfrm>
            <a:off x="8508526" y="5951692"/>
            <a:ext cx="3683474" cy="334804"/>
          </a:xfrm>
        </p:spPr>
        <p:txBody>
          <a:bodyPr>
            <a:normAutofit fontScale="85000" lnSpcReduction="20000"/>
          </a:bodyPr>
          <a:lstStyle/>
          <a:p>
            <a:pPr marL="0" indent="0">
              <a:buNone/>
            </a:pPr>
            <a:r>
              <a:rPr lang="en-US" sz="2000" dirty="0"/>
              <a:t>*These tests were performed</a:t>
            </a:r>
            <a:r>
              <a:rPr lang="en-US" sz="2100" dirty="0"/>
              <a:t> at 25</a:t>
            </a:r>
            <a:r>
              <a:rPr lang="en-GB" sz="2100" dirty="0"/>
              <a:t>°</a:t>
            </a:r>
            <a:r>
              <a:rPr lang="en-US" sz="2100" dirty="0"/>
              <a:t>C</a:t>
            </a:r>
          </a:p>
        </p:txBody>
      </p:sp>
      <p:graphicFrame>
        <p:nvGraphicFramePr>
          <p:cNvPr id="12" name="Table 11">
            <a:extLst>
              <a:ext uri="{FF2B5EF4-FFF2-40B4-BE49-F238E27FC236}">
                <a16:creationId xmlns:a16="http://schemas.microsoft.com/office/drawing/2014/main" id="{E2CCFF41-9883-4794-AA77-20143563AA2A}"/>
              </a:ext>
            </a:extLst>
          </p:cNvPr>
          <p:cNvGraphicFramePr>
            <a:graphicFrameLocks noGrp="1"/>
          </p:cNvGraphicFramePr>
          <p:nvPr>
            <p:extLst>
              <p:ext uri="{D42A27DB-BD31-4B8C-83A1-F6EECF244321}">
                <p14:modId xmlns:p14="http://schemas.microsoft.com/office/powerpoint/2010/main" val="3673954037"/>
              </p:ext>
            </p:extLst>
          </p:nvPr>
        </p:nvGraphicFramePr>
        <p:xfrm>
          <a:off x="911636" y="1690688"/>
          <a:ext cx="5330901" cy="4595808"/>
        </p:xfrm>
        <a:graphic>
          <a:graphicData uri="http://schemas.openxmlformats.org/drawingml/2006/table">
            <a:tbl>
              <a:tblPr>
                <a:tableStyleId>{5C22544A-7EE6-4342-B048-85BDC9FD1C3A}</a:tableStyleId>
              </a:tblPr>
              <a:tblGrid>
                <a:gridCol w="2123158">
                  <a:extLst>
                    <a:ext uri="{9D8B030D-6E8A-4147-A177-3AD203B41FA5}">
                      <a16:colId xmlns:a16="http://schemas.microsoft.com/office/drawing/2014/main" val="1912596512"/>
                    </a:ext>
                  </a:extLst>
                </a:gridCol>
                <a:gridCol w="1557492">
                  <a:extLst>
                    <a:ext uri="{9D8B030D-6E8A-4147-A177-3AD203B41FA5}">
                      <a16:colId xmlns:a16="http://schemas.microsoft.com/office/drawing/2014/main" val="3928485803"/>
                    </a:ext>
                  </a:extLst>
                </a:gridCol>
                <a:gridCol w="1650251">
                  <a:extLst>
                    <a:ext uri="{9D8B030D-6E8A-4147-A177-3AD203B41FA5}">
                      <a16:colId xmlns:a16="http://schemas.microsoft.com/office/drawing/2014/main" val="3688702144"/>
                    </a:ext>
                  </a:extLst>
                </a:gridCol>
              </a:tblGrid>
              <a:tr h="328358">
                <a:tc>
                  <a:txBody>
                    <a:bodyPr/>
                    <a:lstStyle/>
                    <a:p>
                      <a:pPr algn="just" fontAlgn="b"/>
                      <a:r>
                        <a:rPr lang="en-GB" sz="1600" b="0" i="0" u="none" strike="noStrike" dirty="0">
                          <a:solidFill>
                            <a:srgbClr val="000000"/>
                          </a:solidFill>
                          <a:effectLst/>
                          <a:latin typeface="Calibri" panose="020F0502020204030204" pitchFamily="34" charset="0"/>
                        </a:rPr>
                        <a:t>Measured pH</a:t>
                      </a:r>
                    </a:p>
                  </a:txBody>
                  <a:tcPr marL="6350" marR="6350" marT="6350" marB="0" anchor="b">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just" fontAlgn="b"/>
                      <a:r>
                        <a:rPr lang="en-GB" sz="1600" b="0" u="none" strike="noStrike" dirty="0">
                          <a:effectLst/>
                        </a:rPr>
                        <a:t>Actual pH</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just" fontAlgn="b"/>
                      <a:r>
                        <a:rPr lang="en-GB" sz="1600" b="0" u="none" strike="noStrike" dirty="0">
                          <a:effectLst/>
                        </a:rPr>
                        <a:t> Difference</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24540377"/>
                  </a:ext>
                </a:extLst>
              </a:tr>
              <a:tr h="387950">
                <a:tc>
                  <a:txBody>
                    <a:bodyPr/>
                    <a:lstStyle/>
                    <a:p>
                      <a:pPr algn="just" fontAlgn="b"/>
                      <a:r>
                        <a:rPr lang="en-GB" sz="1600" b="0" i="0" u="none" strike="noStrike" dirty="0">
                          <a:solidFill>
                            <a:srgbClr val="000000"/>
                          </a:solidFill>
                          <a:effectLst/>
                          <a:latin typeface="Calibri" panose="020F0502020204030204" pitchFamily="34" charset="0"/>
                        </a:rPr>
                        <a:t>15.96</a:t>
                      </a:r>
                    </a:p>
                  </a:txBody>
                  <a:tcPr marL="6350" marR="6350" marT="6350" marB="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just" fontAlgn="b"/>
                      <a:r>
                        <a:rPr lang="en-GB" sz="1600" b="0" i="0" u="none" strike="noStrike" dirty="0">
                          <a:solidFill>
                            <a:srgbClr val="000000"/>
                          </a:solidFill>
                          <a:effectLst/>
                          <a:latin typeface="Calibri" panose="020F0502020204030204" pitchFamily="34" charset="0"/>
                        </a:rPr>
                        <a:t>4.00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just" fontAlgn="b"/>
                      <a:r>
                        <a:rPr lang="en-GB" sz="1600" b="0" i="0" u="none" strike="noStrike" dirty="0">
                          <a:solidFill>
                            <a:srgbClr val="000000"/>
                          </a:solidFill>
                          <a:effectLst/>
                          <a:latin typeface="Calibri" panose="020F0502020204030204" pitchFamily="34" charset="0"/>
                        </a:rPr>
                        <a:t>11.96</a:t>
                      </a:r>
                    </a:p>
                  </a:txBody>
                  <a:tcPr marL="6350" marR="6350" marT="6350" marB="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624964219"/>
                  </a:ext>
                </a:extLst>
              </a:tr>
              <a:tr h="387950">
                <a:tc>
                  <a:txBody>
                    <a:bodyPr/>
                    <a:lstStyle/>
                    <a:p>
                      <a:pPr algn="just" fontAlgn="b"/>
                      <a:r>
                        <a:rPr lang="en-GB" sz="1600" b="0" i="0" u="none" strike="noStrike" dirty="0">
                          <a:solidFill>
                            <a:srgbClr val="000000"/>
                          </a:solidFill>
                          <a:effectLst/>
                          <a:latin typeface="Calibri" panose="020F0502020204030204" pitchFamily="34" charset="0"/>
                        </a:rPr>
                        <a:t>15.97</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4.74</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11.23</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566951710"/>
                  </a:ext>
                </a:extLst>
              </a:tr>
              <a:tr h="387950">
                <a:tc>
                  <a:txBody>
                    <a:bodyPr/>
                    <a:lstStyle/>
                    <a:p>
                      <a:pPr algn="just" fontAlgn="b"/>
                      <a:r>
                        <a:rPr lang="en-GB" sz="1600" b="0" i="0" u="none" strike="noStrike" dirty="0">
                          <a:solidFill>
                            <a:srgbClr val="000000"/>
                          </a:solidFill>
                          <a:effectLst/>
                          <a:latin typeface="Calibri" panose="020F0502020204030204" pitchFamily="34" charset="0"/>
                        </a:rPr>
                        <a:t>15.96</a:t>
                      </a:r>
                    </a:p>
                  </a:txBody>
                  <a:tcPr marL="6350" marR="6350" marT="6350" marB="0" anchor="b">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just" fontAlgn="b"/>
                      <a:r>
                        <a:rPr lang="en-GB" sz="1600" b="0" i="0" u="none" strike="noStrike" dirty="0">
                          <a:solidFill>
                            <a:srgbClr val="000000"/>
                          </a:solidFill>
                          <a:effectLst/>
                          <a:latin typeface="Calibri" panose="020F0502020204030204" pitchFamily="34" charset="0"/>
                        </a:rPr>
                        <a:t>8.62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just" fontAlgn="b"/>
                      <a:r>
                        <a:rPr lang="en-GB" sz="1600" b="0" i="0" u="none" strike="noStrike" dirty="0">
                          <a:solidFill>
                            <a:srgbClr val="000000"/>
                          </a:solidFill>
                          <a:effectLst/>
                          <a:latin typeface="Calibri" panose="020F0502020204030204" pitchFamily="34" charset="0"/>
                        </a:rPr>
                        <a:t>7.34</a:t>
                      </a:r>
                    </a:p>
                  </a:txBody>
                  <a:tcPr marL="6350" marR="6350" marT="6350"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5661951"/>
                  </a:ext>
                </a:extLst>
              </a:tr>
              <a:tr h="387950">
                <a:tc>
                  <a:txBody>
                    <a:bodyPr/>
                    <a:lstStyle/>
                    <a:p>
                      <a:pPr algn="just" fontAlgn="b"/>
                      <a:r>
                        <a:rPr lang="en-GB" sz="1600" b="0" i="0" u="none" strike="noStrike" dirty="0">
                          <a:solidFill>
                            <a:srgbClr val="000000"/>
                          </a:solidFill>
                          <a:effectLst/>
                          <a:latin typeface="Calibri" panose="020F0502020204030204" pitchFamily="34" charset="0"/>
                        </a:rPr>
                        <a:t> 4.50</a:t>
                      </a:r>
                    </a:p>
                  </a:txBody>
                  <a:tcPr marL="6350" marR="6350" marT="6350" marB="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just" fontAlgn="b"/>
                      <a:r>
                        <a:rPr lang="en-GB" sz="1600" b="0" i="0" u="none" strike="noStrike" dirty="0">
                          <a:solidFill>
                            <a:srgbClr val="000000"/>
                          </a:solidFill>
                          <a:effectLst/>
                          <a:latin typeface="Calibri" panose="020F0502020204030204" pitchFamily="34" charset="0"/>
                        </a:rPr>
                        <a:t> 4.00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just" fontAlgn="b"/>
                      <a:r>
                        <a:rPr lang="en-GB" sz="1600" b="0" i="0" u="none" strike="noStrike" dirty="0">
                          <a:solidFill>
                            <a:srgbClr val="000000"/>
                          </a:solidFill>
                          <a:effectLst/>
                          <a:latin typeface="Calibri" panose="020F0502020204030204" pitchFamily="34" charset="0"/>
                        </a:rPr>
                        <a:t>0.50</a:t>
                      </a:r>
                    </a:p>
                  </a:txBody>
                  <a:tcPr marL="6350" marR="6350" marT="6350" marB="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787091676"/>
                  </a:ext>
                </a:extLst>
              </a:tr>
              <a:tr h="387950">
                <a:tc>
                  <a:txBody>
                    <a:bodyPr/>
                    <a:lstStyle/>
                    <a:p>
                      <a:pPr algn="just" fontAlgn="b"/>
                      <a:r>
                        <a:rPr lang="en-GB" sz="1600" b="0" i="0" u="none" strike="noStrike" dirty="0">
                          <a:solidFill>
                            <a:srgbClr val="000000"/>
                          </a:solidFill>
                          <a:effectLst/>
                          <a:latin typeface="Calibri" panose="020F0502020204030204" pitchFamily="34" charset="0"/>
                        </a:rPr>
                        <a:t> 4.25</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 4.25</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0.00</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754204278"/>
                  </a:ext>
                </a:extLst>
              </a:tr>
              <a:tr h="387950">
                <a:tc>
                  <a:txBody>
                    <a:bodyPr/>
                    <a:lstStyle/>
                    <a:p>
                      <a:pPr algn="just" fontAlgn="b"/>
                      <a:r>
                        <a:rPr lang="en-GB" sz="1600" b="0" i="0" u="none" strike="noStrike" dirty="0">
                          <a:solidFill>
                            <a:srgbClr val="000000"/>
                          </a:solidFill>
                          <a:effectLst/>
                          <a:latin typeface="Calibri" panose="020F0502020204030204" pitchFamily="34" charset="0"/>
                        </a:rPr>
                        <a:t> 8.41</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 8.43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0.02</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870231984"/>
                  </a:ext>
                </a:extLst>
              </a:tr>
              <a:tr h="387950">
                <a:tc>
                  <a:txBody>
                    <a:bodyPr/>
                    <a:lstStyle/>
                    <a:p>
                      <a:pPr algn="just" fontAlgn="b"/>
                      <a:r>
                        <a:rPr lang="en-GB" sz="1600" b="0" i="0" u="none" strike="noStrike" dirty="0">
                          <a:solidFill>
                            <a:srgbClr val="000000"/>
                          </a:solidFill>
                          <a:effectLst/>
                          <a:latin typeface="Calibri" panose="020F0502020204030204" pitchFamily="34" charset="0"/>
                        </a:rPr>
                        <a:t> 8.77</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 8.77</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0.00</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562738282"/>
                  </a:ext>
                </a:extLst>
              </a:tr>
              <a:tr h="387950">
                <a:tc>
                  <a:txBody>
                    <a:bodyPr/>
                    <a:lstStyle/>
                    <a:p>
                      <a:pPr algn="just" fontAlgn="b"/>
                      <a:r>
                        <a:rPr lang="en-GB" sz="1600" b="0" i="0" u="none" strike="noStrike" dirty="0">
                          <a:solidFill>
                            <a:srgbClr val="000000"/>
                          </a:solidFill>
                          <a:effectLst/>
                          <a:latin typeface="Calibri" panose="020F0502020204030204" pitchFamily="34" charset="0"/>
                        </a:rPr>
                        <a:t> 9.77</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9.77</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0.00</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70630645"/>
                  </a:ext>
                </a:extLst>
              </a:tr>
              <a:tr h="387950">
                <a:tc>
                  <a:txBody>
                    <a:bodyPr/>
                    <a:lstStyle/>
                    <a:p>
                      <a:pPr algn="just" fontAlgn="b"/>
                      <a:r>
                        <a:rPr lang="en-GB" sz="1600" b="0" i="0" u="none" strike="noStrike" dirty="0">
                          <a:solidFill>
                            <a:srgbClr val="000000"/>
                          </a:solidFill>
                          <a:effectLst/>
                          <a:latin typeface="Calibri" panose="020F0502020204030204" pitchFamily="34" charset="0"/>
                        </a:rPr>
                        <a:t> 4.50</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4.61</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-0.11</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83254252"/>
                  </a:ext>
                </a:extLst>
              </a:tr>
              <a:tr h="387950">
                <a:tc>
                  <a:txBody>
                    <a:bodyPr/>
                    <a:lstStyle/>
                    <a:p>
                      <a:pPr algn="just" fontAlgn="b"/>
                      <a:r>
                        <a:rPr lang="en-GB" sz="1600" b="0" i="0" u="none" strike="noStrike" dirty="0">
                          <a:solidFill>
                            <a:srgbClr val="000000"/>
                          </a:solidFill>
                          <a:effectLst/>
                          <a:latin typeface="Calibri" panose="020F0502020204030204" pitchFamily="34" charset="0"/>
                        </a:rPr>
                        <a:t> 3.20</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3.27</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0.07</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156914244"/>
                  </a:ext>
                </a:extLst>
              </a:tr>
              <a:tr h="387950">
                <a:tc>
                  <a:txBody>
                    <a:bodyPr/>
                    <a:lstStyle/>
                    <a:p>
                      <a:pPr algn="just" fontAlgn="b"/>
                      <a:r>
                        <a:rPr lang="en-GB" sz="1600" b="0" i="0" u="none" strike="noStrike" dirty="0">
                          <a:solidFill>
                            <a:srgbClr val="000000"/>
                          </a:solidFill>
                          <a:effectLst/>
                          <a:latin typeface="Calibri" panose="020F0502020204030204" pitchFamily="34" charset="0"/>
                        </a:rPr>
                        <a:t> 5.15</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 5.10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-0.05</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551270681"/>
                  </a:ext>
                </a:extLst>
              </a:tr>
            </a:tbl>
          </a:graphicData>
        </a:graphic>
      </p:graphicFrame>
    </p:spTree>
    <p:extLst>
      <p:ext uri="{BB962C8B-B14F-4D97-AF65-F5344CB8AC3E}">
        <p14:creationId xmlns:p14="http://schemas.microsoft.com/office/powerpoint/2010/main" val="32811389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9AABD-9C22-495E-AE00-8900A23870C4}"/>
              </a:ext>
            </a:extLst>
          </p:cNvPr>
          <p:cNvSpPr>
            <a:spLocks noGrp="1"/>
          </p:cNvSpPr>
          <p:nvPr>
            <p:ph type="title"/>
          </p:nvPr>
        </p:nvSpPr>
        <p:spPr/>
        <p:txBody>
          <a:bodyPr/>
          <a:lstStyle/>
          <a:p>
            <a:r>
              <a:rPr lang="en-GB" dirty="0"/>
              <a:t>User Interface</a:t>
            </a:r>
          </a:p>
        </p:txBody>
      </p:sp>
      <p:pic>
        <p:nvPicPr>
          <p:cNvPr id="5" name="Picture 4">
            <a:extLst>
              <a:ext uri="{FF2B5EF4-FFF2-40B4-BE49-F238E27FC236}">
                <a16:creationId xmlns:a16="http://schemas.microsoft.com/office/drawing/2014/main" id="{9FBD9CD8-1D0E-49CF-9ADB-C8F2E053048D}"/>
              </a:ext>
            </a:extLst>
          </p:cNvPr>
          <p:cNvPicPr>
            <a:picLocks noChangeAspect="1"/>
          </p:cNvPicPr>
          <p:nvPr/>
        </p:nvPicPr>
        <p:blipFill>
          <a:blip r:embed="rId2"/>
          <a:stretch>
            <a:fillRect/>
          </a:stretch>
        </p:blipFill>
        <p:spPr>
          <a:xfrm>
            <a:off x="1133426" y="1932250"/>
            <a:ext cx="9925148" cy="4212701"/>
          </a:xfrm>
          <a:prstGeom prst="rect">
            <a:avLst/>
          </a:prstGeom>
        </p:spPr>
      </p:pic>
    </p:spTree>
    <p:extLst>
      <p:ext uri="{BB962C8B-B14F-4D97-AF65-F5344CB8AC3E}">
        <p14:creationId xmlns:p14="http://schemas.microsoft.com/office/powerpoint/2010/main" val="2064557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02392-4D70-42B2-A931-58D3F25FFF4D}"/>
              </a:ext>
            </a:extLst>
          </p:cNvPr>
          <p:cNvSpPr>
            <a:spLocks noGrp="1"/>
          </p:cNvSpPr>
          <p:nvPr>
            <p:ph type="title"/>
          </p:nvPr>
        </p:nvSpPr>
        <p:spPr/>
        <p:txBody>
          <a:bodyPr/>
          <a:lstStyle/>
          <a:p>
            <a:r>
              <a:rPr lang="en-GB" dirty="0"/>
              <a:t>Design Process </a:t>
            </a:r>
          </a:p>
        </p:txBody>
      </p:sp>
      <p:sp>
        <p:nvSpPr>
          <p:cNvPr id="3" name="Content Placeholder 2">
            <a:extLst>
              <a:ext uri="{FF2B5EF4-FFF2-40B4-BE49-F238E27FC236}">
                <a16:creationId xmlns:a16="http://schemas.microsoft.com/office/drawing/2014/main" id="{79BDFE08-F8B7-485F-877F-9F97A65C2F22}"/>
              </a:ext>
            </a:extLst>
          </p:cNvPr>
          <p:cNvSpPr>
            <a:spLocks noGrp="1"/>
          </p:cNvSpPr>
          <p:nvPr>
            <p:ph idx="1"/>
          </p:nvPr>
        </p:nvSpPr>
        <p:spPr/>
        <p:txBody>
          <a:bodyPr>
            <a:normAutofit fontScale="92500" lnSpcReduction="20000"/>
          </a:bodyPr>
          <a:lstStyle/>
          <a:p>
            <a:r>
              <a:rPr lang="en-GB" sz="2800" dirty="0"/>
              <a:t>Broke down task into subsystems and allocated members to each subsystem</a:t>
            </a:r>
          </a:p>
          <a:p>
            <a:r>
              <a:rPr lang="en-GB" sz="2800" dirty="0"/>
              <a:t>Drawing of high level block diagram of overall task</a:t>
            </a:r>
          </a:p>
          <a:p>
            <a:r>
              <a:rPr lang="en-GB" sz="2800" dirty="0"/>
              <a:t>Drawing of block diagrams for specific subsystems</a:t>
            </a:r>
          </a:p>
          <a:p>
            <a:r>
              <a:rPr lang="en-GB" sz="2800" dirty="0"/>
              <a:t>Design of circuit board layouts and writing pseudocode </a:t>
            </a:r>
          </a:p>
          <a:p>
            <a:r>
              <a:rPr lang="en-GB" sz="2800" dirty="0"/>
              <a:t>Implementation of circuits and code</a:t>
            </a:r>
          </a:p>
          <a:p>
            <a:r>
              <a:rPr lang="en-GB" sz="2800" dirty="0"/>
              <a:t>Testing and modification of circuits and code to fit our technical specification.</a:t>
            </a:r>
          </a:p>
          <a:p>
            <a:endParaRPr lang="en-GB" sz="2800" dirty="0"/>
          </a:p>
        </p:txBody>
      </p:sp>
    </p:spTree>
    <p:extLst>
      <p:ext uri="{BB962C8B-B14F-4D97-AF65-F5344CB8AC3E}">
        <p14:creationId xmlns:p14="http://schemas.microsoft.com/office/powerpoint/2010/main" val="29998408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6E1AE-6DFE-4B09-8AD8-84A2D07877CD}"/>
              </a:ext>
            </a:extLst>
          </p:cNvPr>
          <p:cNvSpPr>
            <a:spLocks noGrp="1"/>
          </p:cNvSpPr>
          <p:nvPr>
            <p:ph type="title"/>
          </p:nvPr>
        </p:nvSpPr>
        <p:spPr/>
        <p:txBody>
          <a:bodyPr/>
          <a:lstStyle/>
          <a:p>
            <a:r>
              <a:rPr lang="en-GB" dirty="0"/>
              <a:t>Serial Messages</a:t>
            </a:r>
          </a:p>
        </p:txBody>
      </p:sp>
      <p:sp>
        <p:nvSpPr>
          <p:cNvPr id="3" name="Content Placeholder 2">
            <a:extLst>
              <a:ext uri="{FF2B5EF4-FFF2-40B4-BE49-F238E27FC236}">
                <a16:creationId xmlns:a16="http://schemas.microsoft.com/office/drawing/2014/main" id="{C5FA6551-7E6A-4F66-8BF7-41CE848E6588}"/>
              </a:ext>
            </a:extLst>
          </p:cNvPr>
          <p:cNvSpPr>
            <a:spLocks noGrp="1"/>
          </p:cNvSpPr>
          <p:nvPr>
            <p:ph idx="1"/>
          </p:nvPr>
        </p:nvSpPr>
        <p:spPr/>
        <p:txBody>
          <a:bodyPr>
            <a:normAutofit/>
          </a:bodyPr>
          <a:lstStyle/>
          <a:p>
            <a:pPr marL="0" indent="0">
              <a:buNone/>
            </a:pPr>
            <a:r>
              <a:rPr lang="en-GB" sz="2400" dirty="0"/>
              <a:t>Text based encoding</a:t>
            </a:r>
          </a:p>
          <a:p>
            <a:r>
              <a:rPr lang="en-GB" sz="2400" dirty="0"/>
              <a:t>SENSOR &lt;</a:t>
            </a:r>
            <a:r>
              <a:rPr lang="en-GB" sz="2400" dirty="0" err="1"/>
              <a:t>millis</a:t>
            </a:r>
            <a:r>
              <a:rPr lang="en-GB" sz="2400" dirty="0"/>
              <a:t>&gt; &lt;value&gt;</a:t>
            </a:r>
          </a:p>
          <a:p>
            <a:r>
              <a:rPr lang="en-GB" sz="2400" dirty="0"/>
              <a:t>SET &lt;constant&gt; &lt;value&gt;</a:t>
            </a:r>
          </a:p>
          <a:p>
            <a:r>
              <a:rPr lang="en-GB" sz="2400" dirty="0"/>
              <a:t>DEBUG &lt;message&gt;</a:t>
            </a:r>
          </a:p>
          <a:p>
            <a:pPr marL="0" indent="0">
              <a:buNone/>
            </a:pPr>
            <a:endParaRPr lang="en-GB" sz="2400" dirty="0"/>
          </a:p>
        </p:txBody>
      </p:sp>
      <p:pic>
        <p:nvPicPr>
          <p:cNvPr id="4" name="Picture 3">
            <a:extLst>
              <a:ext uri="{FF2B5EF4-FFF2-40B4-BE49-F238E27FC236}">
                <a16:creationId xmlns:a16="http://schemas.microsoft.com/office/drawing/2014/main" id="{DFE078B2-F79E-4EB2-8273-F5FBCC4269D8}"/>
              </a:ext>
            </a:extLst>
          </p:cNvPr>
          <p:cNvPicPr>
            <a:picLocks noChangeAspect="1"/>
          </p:cNvPicPr>
          <p:nvPr/>
        </p:nvPicPr>
        <p:blipFill>
          <a:blip r:embed="rId2"/>
          <a:stretch>
            <a:fillRect/>
          </a:stretch>
        </p:blipFill>
        <p:spPr>
          <a:xfrm>
            <a:off x="5615066" y="0"/>
            <a:ext cx="6576934" cy="6858000"/>
          </a:xfrm>
          <a:prstGeom prst="rect">
            <a:avLst/>
          </a:prstGeom>
        </p:spPr>
      </p:pic>
    </p:spTree>
    <p:extLst>
      <p:ext uri="{BB962C8B-B14F-4D97-AF65-F5344CB8AC3E}">
        <p14:creationId xmlns:p14="http://schemas.microsoft.com/office/powerpoint/2010/main" val="16989409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59AD0-C890-43FF-97EB-26A770EC01B4}"/>
              </a:ext>
            </a:extLst>
          </p:cNvPr>
          <p:cNvSpPr>
            <a:spLocks noGrp="1"/>
          </p:cNvSpPr>
          <p:nvPr>
            <p:ph type="title"/>
          </p:nvPr>
        </p:nvSpPr>
        <p:spPr>
          <a:xfrm>
            <a:off x="685801" y="609600"/>
            <a:ext cx="10131425" cy="1456267"/>
          </a:xfrm>
        </p:spPr>
        <p:txBody>
          <a:bodyPr>
            <a:normAutofit/>
          </a:bodyPr>
          <a:lstStyle/>
          <a:p>
            <a:r>
              <a:rPr lang="en-GB" sz="6600" dirty="0"/>
              <a:t>Questions?</a:t>
            </a:r>
          </a:p>
        </p:txBody>
      </p:sp>
      <p:sp>
        <p:nvSpPr>
          <p:cNvPr id="3" name="Content Placeholder 2">
            <a:extLst>
              <a:ext uri="{FF2B5EF4-FFF2-40B4-BE49-F238E27FC236}">
                <a16:creationId xmlns:a16="http://schemas.microsoft.com/office/drawing/2014/main" id="{BD4C6650-D85A-4764-917A-2D9AABF8130F}"/>
              </a:ext>
            </a:extLst>
          </p:cNvPr>
          <p:cNvSpPr>
            <a:spLocks noGrp="1"/>
          </p:cNvSpPr>
          <p:nvPr>
            <p:ph idx="1"/>
          </p:nvPr>
        </p:nvSpPr>
        <p:spPr/>
        <p:txBody>
          <a:bodyPr/>
          <a:lstStyle/>
          <a:p>
            <a:endParaRPr lang="en-GB" dirty="0"/>
          </a:p>
        </p:txBody>
      </p:sp>
    </p:spTree>
    <p:extLst>
      <p:ext uri="{BB962C8B-B14F-4D97-AF65-F5344CB8AC3E}">
        <p14:creationId xmlns:p14="http://schemas.microsoft.com/office/powerpoint/2010/main" val="1482594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03DCA-6AFD-44AB-B236-DCE1773D5B13}"/>
              </a:ext>
            </a:extLst>
          </p:cNvPr>
          <p:cNvSpPr>
            <a:spLocks noGrp="1"/>
          </p:cNvSpPr>
          <p:nvPr>
            <p:ph type="title"/>
          </p:nvPr>
        </p:nvSpPr>
        <p:spPr/>
        <p:txBody>
          <a:bodyPr/>
          <a:lstStyle/>
          <a:p>
            <a:pPr algn="ctr"/>
            <a:r>
              <a:rPr lang="en-GB" dirty="0"/>
              <a:t>Overall System Block Diagram</a:t>
            </a:r>
          </a:p>
        </p:txBody>
      </p:sp>
      <p:pic>
        <p:nvPicPr>
          <p:cNvPr id="5" name="Picture 4">
            <a:extLst>
              <a:ext uri="{FF2B5EF4-FFF2-40B4-BE49-F238E27FC236}">
                <a16:creationId xmlns:a16="http://schemas.microsoft.com/office/drawing/2014/main" id="{AE55E1E5-78F8-4817-A6E1-09819D2ADF6F}"/>
              </a:ext>
            </a:extLst>
          </p:cNvPr>
          <p:cNvPicPr>
            <a:picLocks noChangeAspect="1"/>
          </p:cNvPicPr>
          <p:nvPr/>
        </p:nvPicPr>
        <p:blipFill rotWithShape="1">
          <a:blip r:embed="rId2"/>
          <a:srcRect l="30000" t="30439" r="10896" b="13216"/>
          <a:stretch/>
        </p:blipFill>
        <p:spPr>
          <a:xfrm>
            <a:off x="1493294" y="1752219"/>
            <a:ext cx="9506803" cy="5095503"/>
          </a:xfrm>
          <a:prstGeom prst="rect">
            <a:avLst/>
          </a:prstGeom>
        </p:spPr>
      </p:pic>
    </p:spTree>
    <p:extLst>
      <p:ext uri="{BB962C8B-B14F-4D97-AF65-F5344CB8AC3E}">
        <p14:creationId xmlns:p14="http://schemas.microsoft.com/office/powerpoint/2010/main" val="1745311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95026-A999-42AF-B614-2E27119C4814}"/>
              </a:ext>
            </a:extLst>
          </p:cNvPr>
          <p:cNvSpPr>
            <a:spLocks noGrp="1"/>
          </p:cNvSpPr>
          <p:nvPr>
            <p:ph type="title"/>
          </p:nvPr>
        </p:nvSpPr>
        <p:spPr/>
        <p:txBody>
          <a:bodyPr/>
          <a:lstStyle/>
          <a:p>
            <a:r>
              <a:rPr lang="en-GB" dirty="0"/>
              <a:t>Stirring System – the circuit </a:t>
            </a:r>
          </a:p>
        </p:txBody>
      </p:sp>
      <p:pic>
        <p:nvPicPr>
          <p:cNvPr id="1026" name="Picture 2" descr="https://scontent-lht6-1.xx.fbcdn.net/v/t1.15752-0/p280x280/48372664_2402944423067421_2125392857375178752_n.jpg?_nc_cat=102&amp;_nc_ht=scontent-lht6-1.xx&amp;oh=efbcc6290d648f0809f5d7195948d5f8&amp;oe=5CB2126B">
            <a:extLst>
              <a:ext uri="{FF2B5EF4-FFF2-40B4-BE49-F238E27FC236}">
                <a16:creationId xmlns:a16="http://schemas.microsoft.com/office/drawing/2014/main" id="{0FEF23EB-257F-4A26-BC3E-BE706E6F5C7F}"/>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7705" t="18843" r="12601" b="23367"/>
          <a:stretch/>
        </p:blipFill>
        <p:spPr bwMode="auto">
          <a:xfrm>
            <a:off x="5433392" y="2266123"/>
            <a:ext cx="5976730" cy="244171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9F5DEA8-D681-4128-9833-ED82A94566AD}"/>
              </a:ext>
            </a:extLst>
          </p:cNvPr>
          <p:cNvSpPr txBox="1"/>
          <p:nvPr/>
        </p:nvSpPr>
        <p:spPr>
          <a:xfrm>
            <a:off x="685801" y="2160104"/>
            <a:ext cx="4575312" cy="4154984"/>
          </a:xfrm>
          <a:prstGeom prst="rect">
            <a:avLst/>
          </a:prstGeom>
          <a:noFill/>
        </p:spPr>
        <p:txBody>
          <a:bodyPr wrap="square" rtlCol="0">
            <a:spAutoFit/>
          </a:bodyPr>
          <a:lstStyle/>
          <a:p>
            <a:pPr marL="285750" indent="-285750">
              <a:buFont typeface="Arial" panose="020B0604020202020204" pitchFamily="34" charset="0"/>
              <a:buChar char="•"/>
            </a:pPr>
            <a:r>
              <a:rPr lang="en-GB" sz="2400" dirty="0"/>
              <a:t>Opposite is our circuit diagram</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We needed to implement a circuit rather than driving the motor directly from the Arduino as the motor pulls too much current</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The Arduino was however directly used to supply the photoresistor with 3V</a:t>
            </a:r>
          </a:p>
        </p:txBody>
      </p:sp>
    </p:spTree>
    <p:extLst>
      <p:ext uri="{BB962C8B-B14F-4D97-AF65-F5344CB8AC3E}">
        <p14:creationId xmlns:p14="http://schemas.microsoft.com/office/powerpoint/2010/main" val="3737797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CB3B8-EBB5-4FA3-8499-2C44E5575BCA}"/>
              </a:ext>
            </a:extLst>
          </p:cNvPr>
          <p:cNvSpPr>
            <a:spLocks noGrp="1"/>
          </p:cNvSpPr>
          <p:nvPr>
            <p:ph type="title"/>
          </p:nvPr>
        </p:nvSpPr>
        <p:spPr>
          <a:xfrm>
            <a:off x="838200" y="418134"/>
            <a:ext cx="10515600" cy="1325563"/>
          </a:xfrm>
        </p:spPr>
        <p:txBody>
          <a:bodyPr/>
          <a:lstStyle/>
          <a:p>
            <a:r>
              <a:rPr lang="en-GB" dirty="0"/>
              <a:t>Stirring Control – motor speed sensor</a:t>
            </a:r>
          </a:p>
        </p:txBody>
      </p:sp>
      <p:sp>
        <p:nvSpPr>
          <p:cNvPr id="3" name="Content Placeholder 2">
            <a:extLst>
              <a:ext uri="{FF2B5EF4-FFF2-40B4-BE49-F238E27FC236}">
                <a16:creationId xmlns:a16="http://schemas.microsoft.com/office/drawing/2014/main" id="{477CDE3A-6B30-4485-98A0-B026BD19A315}"/>
              </a:ext>
            </a:extLst>
          </p:cNvPr>
          <p:cNvSpPr>
            <a:spLocks noGrp="1"/>
          </p:cNvSpPr>
          <p:nvPr>
            <p:ph idx="1"/>
          </p:nvPr>
        </p:nvSpPr>
        <p:spPr>
          <a:xfrm>
            <a:off x="838200" y="1560582"/>
            <a:ext cx="10515600" cy="4351338"/>
          </a:xfrm>
        </p:spPr>
        <p:txBody>
          <a:bodyPr>
            <a:normAutofit/>
          </a:bodyPr>
          <a:lstStyle/>
          <a:p>
            <a:r>
              <a:rPr lang="en-GB" sz="2600" dirty="0"/>
              <a:t>Used a phototransistor and a piece attached to the motor</a:t>
            </a:r>
          </a:p>
          <a:p>
            <a:r>
              <a:rPr lang="en-GB" sz="2600" dirty="0"/>
              <a:t>For every motor rotation the piece interrupts the phototransistor twice</a:t>
            </a:r>
          </a:p>
          <a:p>
            <a:r>
              <a:rPr lang="en-GB" sz="2600" dirty="0"/>
              <a:t>Count number of interrupts in two seconds, divide by two, then multiply by 30 to calculate the current RPM.</a:t>
            </a:r>
          </a:p>
          <a:p>
            <a:r>
              <a:rPr lang="en-GB" sz="2600" dirty="0"/>
              <a:t>Interrupt determined by a</a:t>
            </a:r>
          </a:p>
          <a:p>
            <a:pPr marL="0" indent="0">
              <a:buNone/>
            </a:pPr>
            <a:r>
              <a:rPr lang="en-GB" sz="2600" dirty="0"/>
              <a:t>   change in voltage output by </a:t>
            </a:r>
          </a:p>
          <a:p>
            <a:pPr marL="0" indent="0">
              <a:buNone/>
            </a:pPr>
            <a:r>
              <a:rPr lang="en-GB" sz="2600" dirty="0"/>
              <a:t>   the phototransistor</a:t>
            </a:r>
          </a:p>
        </p:txBody>
      </p:sp>
      <p:pic>
        <p:nvPicPr>
          <p:cNvPr id="6" name="Picture 5" descr="../../../Desktop/Screen%20Shot%202016-11-10%20at%2016.57.21.png">
            <a:extLst>
              <a:ext uri="{FF2B5EF4-FFF2-40B4-BE49-F238E27FC236}">
                <a16:creationId xmlns:a16="http://schemas.microsoft.com/office/drawing/2014/main" id="{9A7DBDA1-D959-429C-877C-BE1648EE2440}"/>
              </a:ext>
            </a:extLst>
          </p:cNvPr>
          <p:cNvPicPr/>
          <p:nvPr/>
        </p:nvPicPr>
        <p:blipFill rotWithShape="1">
          <a:blip r:embed="rId2">
            <a:extLst>
              <a:ext uri="{28A0092B-C50C-407E-A947-70E740481C1C}">
                <a14:useLocalDpi xmlns:a14="http://schemas.microsoft.com/office/drawing/2010/main" val="0"/>
              </a:ext>
            </a:extLst>
          </a:blip>
          <a:srcRect r="55260"/>
          <a:stretch/>
        </p:blipFill>
        <p:spPr bwMode="auto">
          <a:xfrm>
            <a:off x="8572542" y="3736251"/>
            <a:ext cx="2652050" cy="2669863"/>
          </a:xfrm>
          <a:prstGeom prst="rect">
            <a:avLst/>
          </a:prstGeom>
          <a:noFill/>
          <a:ln>
            <a:noFill/>
          </a:ln>
        </p:spPr>
      </p:pic>
      <p:cxnSp>
        <p:nvCxnSpPr>
          <p:cNvPr id="10" name="Straight Arrow Connector 9">
            <a:extLst>
              <a:ext uri="{FF2B5EF4-FFF2-40B4-BE49-F238E27FC236}">
                <a16:creationId xmlns:a16="http://schemas.microsoft.com/office/drawing/2014/main" id="{4F41AAC2-6876-4A86-9152-FC2F94A3A15D}"/>
              </a:ext>
            </a:extLst>
          </p:cNvPr>
          <p:cNvCxnSpPr>
            <a:cxnSpLocks/>
          </p:cNvCxnSpPr>
          <p:nvPr/>
        </p:nvCxnSpPr>
        <p:spPr>
          <a:xfrm flipV="1">
            <a:off x="7964557" y="5602426"/>
            <a:ext cx="1709530" cy="1887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977757E9-24BA-41FF-8508-35936EAA1EC2}"/>
              </a:ext>
            </a:extLst>
          </p:cNvPr>
          <p:cNvCxnSpPr>
            <a:cxnSpLocks/>
            <a:stCxn id="19" idx="3"/>
          </p:cNvCxnSpPr>
          <p:nvPr/>
        </p:nvCxnSpPr>
        <p:spPr>
          <a:xfrm flipV="1">
            <a:off x="7752522" y="4797288"/>
            <a:ext cx="1656521" cy="214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10AA48F5-4FA1-49A0-B441-BFC8393A8488}"/>
              </a:ext>
            </a:extLst>
          </p:cNvPr>
          <p:cNvCxnSpPr>
            <a:cxnSpLocks/>
          </p:cNvCxnSpPr>
          <p:nvPr/>
        </p:nvCxnSpPr>
        <p:spPr>
          <a:xfrm>
            <a:off x="7440289" y="4065278"/>
            <a:ext cx="240696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8" name="TextBox 17">
            <a:extLst>
              <a:ext uri="{FF2B5EF4-FFF2-40B4-BE49-F238E27FC236}">
                <a16:creationId xmlns:a16="http://schemas.microsoft.com/office/drawing/2014/main" id="{859DC7F7-ECD7-4545-AE4B-2286A9F0787A}"/>
              </a:ext>
            </a:extLst>
          </p:cNvPr>
          <p:cNvSpPr txBox="1"/>
          <p:nvPr/>
        </p:nvSpPr>
        <p:spPr>
          <a:xfrm>
            <a:off x="6414052" y="5791200"/>
            <a:ext cx="1550505"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Plastic piece</a:t>
            </a:r>
          </a:p>
        </p:txBody>
      </p:sp>
      <p:sp>
        <p:nvSpPr>
          <p:cNvPr id="19" name="TextBox 18">
            <a:extLst>
              <a:ext uri="{FF2B5EF4-FFF2-40B4-BE49-F238E27FC236}">
                <a16:creationId xmlns:a16="http://schemas.microsoft.com/office/drawing/2014/main" id="{50F521FA-F851-427D-AA42-09549B3FDE65}"/>
              </a:ext>
            </a:extLst>
          </p:cNvPr>
          <p:cNvSpPr txBox="1"/>
          <p:nvPr/>
        </p:nvSpPr>
        <p:spPr>
          <a:xfrm>
            <a:off x="6705600" y="4634056"/>
            <a:ext cx="104692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Motor</a:t>
            </a:r>
          </a:p>
        </p:txBody>
      </p:sp>
      <p:sp>
        <p:nvSpPr>
          <p:cNvPr id="22" name="TextBox 21">
            <a:extLst>
              <a:ext uri="{FF2B5EF4-FFF2-40B4-BE49-F238E27FC236}">
                <a16:creationId xmlns:a16="http://schemas.microsoft.com/office/drawing/2014/main" id="{92CDBC09-CA47-45BB-BCD0-734C33164789}"/>
              </a:ext>
            </a:extLst>
          </p:cNvPr>
          <p:cNvSpPr txBox="1"/>
          <p:nvPr/>
        </p:nvSpPr>
        <p:spPr>
          <a:xfrm>
            <a:off x="5685183" y="3943273"/>
            <a:ext cx="1741853"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Stirring element </a:t>
            </a:r>
          </a:p>
        </p:txBody>
      </p:sp>
    </p:spTree>
    <p:extLst>
      <p:ext uri="{BB962C8B-B14F-4D97-AF65-F5344CB8AC3E}">
        <p14:creationId xmlns:p14="http://schemas.microsoft.com/office/powerpoint/2010/main" val="2066819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7053-27AB-4445-A52B-BA2CE30E87C2}"/>
              </a:ext>
            </a:extLst>
          </p:cNvPr>
          <p:cNvSpPr>
            <a:spLocks noGrp="1"/>
          </p:cNvSpPr>
          <p:nvPr>
            <p:ph type="title"/>
          </p:nvPr>
        </p:nvSpPr>
        <p:spPr>
          <a:xfrm>
            <a:off x="685801" y="225287"/>
            <a:ext cx="10131425" cy="1456267"/>
          </a:xfrm>
        </p:spPr>
        <p:txBody>
          <a:bodyPr/>
          <a:lstStyle/>
          <a:p>
            <a:r>
              <a:rPr lang="en-GB" dirty="0"/>
              <a:t>Stirring Control – driving the motor</a:t>
            </a:r>
          </a:p>
        </p:txBody>
      </p:sp>
      <p:sp>
        <p:nvSpPr>
          <p:cNvPr id="3" name="Content Placeholder 2">
            <a:extLst>
              <a:ext uri="{FF2B5EF4-FFF2-40B4-BE49-F238E27FC236}">
                <a16:creationId xmlns:a16="http://schemas.microsoft.com/office/drawing/2014/main" id="{BEC39350-A539-4E21-A119-735DADE6C880}"/>
              </a:ext>
            </a:extLst>
          </p:cNvPr>
          <p:cNvSpPr>
            <a:spLocks noGrp="1"/>
          </p:cNvSpPr>
          <p:nvPr>
            <p:ph idx="1"/>
          </p:nvPr>
        </p:nvSpPr>
        <p:spPr>
          <a:xfrm>
            <a:off x="685801" y="1877023"/>
            <a:ext cx="10131425" cy="3649133"/>
          </a:xfrm>
        </p:spPr>
        <p:txBody>
          <a:bodyPr>
            <a:noAutofit/>
          </a:bodyPr>
          <a:lstStyle/>
          <a:p>
            <a:r>
              <a:rPr lang="en-GB" sz="2600" dirty="0"/>
              <a:t>Used Pulse Width Modulation (PWM) to increase or decrease motor speed</a:t>
            </a:r>
          </a:p>
          <a:p>
            <a:r>
              <a:rPr lang="en-GB" sz="2600" dirty="0"/>
              <a:t>Calculated RPM value is compared against required RPM</a:t>
            </a:r>
          </a:p>
          <a:p>
            <a:r>
              <a:rPr lang="en-GB" sz="2600" dirty="0"/>
              <a:t>Specification states accuracy required to be within +- 20 RPM  for range of 500 – 1500 RPM</a:t>
            </a:r>
          </a:p>
          <a:p>
            <a:r>
              <a:rPr lang="en-GB" sz="2600" dirty="0"/>
              <a:t>If RPM greater than upper threshold then PWM value is lowered</a:t>
            </a:r>
          </a:p>
          <a:p>
            <a:r>
              <a:rPr lang="en-GB" sz="2600" dirty="0"/>
              <a:t>If RPM lower than lower threshold then PWM value is increased</a:t>
            </a:r>
          </a:p>
          <a:p>
            <a:pPr lvl="7"/>
            <a:r>
              <a:rPr lang="en-GB" sz="2600" dirty="0"/>
              <a:t>PWM has a range of 0-255 and an increment of 2 was decided through testing time taken to reach target RPM</a:t>
            </a:r>
          </a:p>
        </p:txBody>
      </p:sp>
      <p:pic>
        <p:nvPicPr>
          <p:cNvPr id="2050" name="Picture 2" descr="Image result for pwm">
            <a:extLst>
              <a:ext uri="{FF2B5EF4-FFF2-40B4-BE49-F238E27FC236}">
                <a16:creationId xmlns:a16="http://schemas.microsoft.com/office/drawing/2014/main" id="{8DE38150-3F34-4E9F-9B57-1D047A966B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679538"/>
            <a:ext cx="3046411" cy="2178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7157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B3A2A-E5FF-46D8-BEA2-E24435178821}"/>
              </a:ext>
            </a:extLst>
          </p:cNvPr>
          <p:cNvSpPr>
            <a:spLocks noGrp="1"/>
          </p:cNvSpPr>
          <p:nvPr>
            <p:ph type="title"/>
          </p:nvPr>
        </p:nvSpPr>
        <p:spPr>
          <a:xfrm>
            <a:off x="1010479" y="-58944"/>
            <a:ext cx="10515600" cy="1325563"/>
          </a:xfrm>
        </p:spPr>
        <p:txBody>
          <a:bodyPr/>
          <a:lstStyle/>
          <a:p>
            <a:r>
              <a:rPr lang="en-GB" dirty="0"/>
              <a:t>Stirring Control – data and test results</a:t>
            </a:r>
          </a:p>
        </p:txBody>
      </p:sp>
      <p:graphicFrame>
        <p:nvGraphicFramePr>
          <p:cNvPr id="4" name="Content Placeholder 3">
            <a:extLst>
              <a:ext uri="{FF2B5EF4-FFF2-40B4-BE49-F238E27FC236}">
                <a16:creationId xmlns:a16="http://schemas.microsoft.com/office/drawing/2014/main" id="{8E38E553-00A8-4826-BA19-3B31155DAB49}"/>
              </a:ext>
            </a:extLst>
          </p:cNvPr>
          <p:cNvGraphicFramePr>
            <a:graphicFrameLocks noGrp="1"/>
          </p:cNvGraphicFramePr>
          <p:nvPr>
            <p:ph idx="1"/>
            <p:extLst>
              <p:ext uri="{D42A27DB-BD31-4B8C-83A1-F6EECF244321}">
                <p14:modId xmlns:p14="http://schemas.microsoft.com/office/powerpoint/2010/main" val="1077124907"/>
              </p:ext>
            </p:extLst>
          </p:nvPr>
        </p:nvGraphicFramePr>
        <p:xfrm>
          <a:off x="0" y="2138680"/>
          <a:ext cx="3747052" cy="4714240"/>
        </p:xfrm>
        <a:graphic>
          <a:graphicData uri="http://schemas.openxmlformats.org/drawingml/2006/table">
            <a:tbl>
              <a:tblPr firstRow="1" bandRow="1">
                <a:tableStyleId>{5C22544A-7EE6-4342-B048-85BDC9FD1C3A}</a:tableStyleId>
              </a:tblPr>
              <a:tblGrid>
                <a:gridCol w="3747052">
                  <a:extLst>
                    <a:ext uri="{9D8B030D-6E8A-4147-A177-3AD203B41FA5}">
                      <a16:colId xmlns:a16="http://schemas.microsoft.com/office/drawing/2014/main" val="3459600715"/>
                    </a:ext>
                  </a:extLst>
                </a:gridCol>
              </a:tblGrid>
              <a:tr h="370840">
                <a:tc>
                  <a:txBody>
                    <a:bodyPr/>
                    <a:lstStyle/>
                    <a:p>
                      <a:r>
                        <a:rPr lang="en-GB" dirty="0"/>
                        <a:t>Revolutions Per Minute (RPM)</a:t>
                      </a:r>
                    </a:p>
                    <a:p>
                      <a:r>
                        <a:rPr lang="en-GB" dirty="0"/>
                        <a:t>Required RPM set to 700</a:t>
                      </a:r>
                    </a:p>
                  </a:txBody>
                  <a:tcPr/>
                </a:tc>
                <a:extLst>
                  <a:ext uri="{0D108BD9-81ED-4DB2-BD59-A6C34878D82A}">
                    <a16:rowId xmlns:a16="http://schemas.microsoft.com/office/drawing/2014/main" val="1730736194"/>
                  </a:ext>
                </a:extLst>
              </a:tr>
              <a:tr h="370840">
                <a:tc>
                  <a:txBody>
                    <a:bodyPr/>
                    <a:lstStyle/>
                    <a:p>
                      <a:pPr algn="ctr"/>
                      <a:r>
                        <a:rPr lang="en-GB" dirty="0"/>
                        <a:t>870</a:t>
                      </a:r>
                    </a:p>
                  </a:txBody>
                  <a:tcPr/>
                </a:tc>
                <a:extLst>
                  <a:ext uri="{0D108BD9-81ED-4DB2-BD59-A6C34878D82A}">
                    <a16:rowId xmlns:a16="http://schemas.microsoft.com/office/drawing/2014/main" val="3102897478"/>
                  </a:ext>
                </a:extLst>
              </a:tr>
              <a:tr h="362226">
                <a:tc>
                  <a:txBody>
                    <a:bodyPr/>
                    <a:lstStyle/>
                    <a:p>
                      <a:pPr algn="ctr"/>
                      <a:r>
                        <a:rPr lang="en-GB" dirty="0"/>
                        <a:t>930</a:t>
                      </a:r>
                    </a:p>
                  </a:txBody>
                  <a:tcPr/>
                </a:tc>
                <a:extLst>
                  <a:ext uri="{0D108BD9-81ED-4DB2-BD59-A6C34878D82A}">
                    <a16:rowId xmlns:a16="http://schemas.microsoft.com/office/drawing/2014/main" val="4057908779"/>
                  </a:ext>
                </a:extLst>
              </a:tr>
              <a:tr h="370840">
                <a:tc>
                  <a:txBody>
                    <a:bodyPr/>
                    <a:lstStyle/>
                    <a:p>
                      <a:pPr algn="ctr"/>
                      <a:r>
                        <a:rPr lang="en-GB" dirty="0"/>
                        <a:t>840</a:t>
                      </a:r>
                    </a:p>
                  </a:txBody>
                  <a:tcPr/>
                </a:tc>
                <a:extLst>
                  <a:ext uri="{0D108BD9-81ED-4DB2-BD59-A6C34878D82A}">
                    <a16:rowId xmlns:a16="http://schemas.microsoft.com/office/drawing/2014/main" val="1017683379"/>
                  </a:ext>
                </a:extLst>
              </a:tr>
              <a:tr h="370840">
                <a:tc>
                  <a:txBody>
                    <a:bodyPr/>
                    <a:lstStyle/>
                    <a:p>
                      <a:pPr algn="ctr"/>
                      <a:r>
                        <a:rPr lang="en-GB" dirty="0"/>
                        <a:t>750</a:t>
                      </a:r>
                    </a:p>
                  </a:txBody>
                  <a:tcPr/>
                </a:tc>
                <a:extLst>
                  <a:ext uri="{0D108BD9-81ED-4DB2-BD59-A6C34878D82A}">
                    <a16:rowId xmlns:a16="http://schemas.microsoft.com/office/drawing/2014/main" val="1507111200"/>
                  </a:ext>
                </a:extLst>
              </a:tr>
              <a:tr h="370840">
                <a:tc>
                  <a:txBody>
                    <a:bodyPr/>
                    <a:lstStyle/>
                    <a:p>
                      <a:pPr algn="ctr"/>
                      <a:r>
                        <a:rPr lang="en-GB" dirty="0"/>
                        <a:t>690</a:t>
                      </a:r>
                    </a:p>
                  </a:txBody>
                  <a:tcPr/>
                </a:tc>
                <a:extLst>
                  <a:ext uri="{0D108BD9-81ED-4DB2-BD59-A6C34878D82A}">
                    <a16:rowId xmlns:a16="http://schemas.microsoft.com/office/drawing/2014/main" val="2999377673"/>
                  </a:ext>
                </a:extLst>
              </a:tr>
              <a:tr h="370840">
                <a:tc>
                  <a:txBody>
                    <a:bodyPr/>
                    <a:lstStyle/>
                    <a:p>
                      <a:pPr algn="ctr"/>
                      <a:r>
                        <a:rPr lang="en-GB" dirty="0"/>
                        <a:t>720</a:t>
                      </a:r>
                    </a:p>
                  </a:txBody>
                  <a:tcPr/>
                </a:tc>
                <a:extLst>
                  <a:ext uri="{0D108BD9-81ED-4DB2-BD59-A6C34878D82A}">
                    <a16:rowId xmlns:a16="http://schemas.microsoft.com/office/drawing/2014/main" val="1408636336"/>
                  </a:ext>
                </a:extLst>
              </a:tr>
              <a:tr h="370840">
                <a:tc>
                  <a:txBody>
                    <a:bodyPr/>
                    <a:lstStyle/>
                    <a:p>
                      <a:pPr algn="ctr"/>
                      <a:r>
                        <a:rPr lang="en-GB" dirty="0"/>
                        <a:t>690</a:t>
                      </a:r>
                    </a:p>
                  </a:txBody>
                  <a:tcPr/>
                </a:tc>
                <a:extLst>
                  <a:ext uri="{0D108BD9-81ED-4DB2-BD59-A6C34878D82A}">
                    <a16:rowId xmlns:a16="http://schemas.microsoft.com/office/drawing/2014/main" val="2505893021"/>
                  </a:ext>
                </a:extLst>
              </a:tr>
              <a:tr h="370840">
                <a:tc>
                  <a:txBody>
                    <a:bodyPr/>
                    <a:lstStyle/>
                    <a:p>
                      <a:pPr algn="ctr"/>
                      <a:r>
                        <a:rPr lang="en-GB" dirty="0"/>
                        <a:t>690</a:t>
                      </a:r>
                    </a:p>
                  </a:txBody>
                  <a:tcPr/>
                </a:tc>
                <a:extLst>
                  <a:ext uri="{0D108BD9-81ED-4DB2-BD59-A6C34878D82A}">
                    <a16:rowId xmlns:a16="http://schemas.microsoft.com/office/drawing/2014/main" val="3487213356"/>
                  </a:ext>
                </a:extLst>
              </a:tr>
              <a:tr h="370840">
                <a:tc>
                  <a:txBody>
                    <a:bodyPr/>
                    <a:lstStyle/>
                    <a:p>
                      <a:pPr algn="ctr"/>
                      <a:r>
                        <a:rPr lang="en-GB" dirty="0"/>
                        <a:t>720</a:t>
                      </a:r>
                    </a:p>
                  </a:txBody>
                  <a:tcPr/>
                </a:tc>
                <a:extLst>
                  <a:ext uri="{0D108BD9-81ED-4DB2-BD59-A6C34878D82A}">
                    <a16:rowId xmlns:a16="http://schemas.microsoft.com/office/drawing/2014/main" val="5641260"/>
                  </a:ext>
                </a:extLst>
              </a:tr>
              <a:tr h="370840">
                <a:tc>
                  <a:txBody>
                    <a:bodyPr/>
                    <a:lstStyle/>
                    <a:p>
                      <a:pPr algn="ctr"/>
                      <a:r>
                        <a:rPr lang="en-GB" dirty="0"/>
                        <a:t>660</a:t>
                      </a:r>
                    </a:p>
                  </a:txBody>
                  <a:tcPr/>
                </a:tc>
                <a:extLst>
                  <a:ext uri="{0D108BD9-81ED-4DB2-BD59-A6C34878D82A}">
                    <a16:rowId xmlns:a16="http://schemas.microsoft.com/office/drawing/2014/main" val="3822955654"/>
                  </a:ext>
                </a:extLst>
              </a:tr>
              <a:tr h="370840">
                <a:tc>
                  <a:txBody>
                    <a:bodyPr/>
                    <a:lstStyle/>
                    <a:p>
                      <a:pPr algn="ctr"/>
                      <a:r>
                        <a:rPr lang="en-GB" dirty="0"/>
                        <a:t>720</a:t>
                      </a:r>
                    </a:p>
                  </a:txBody>
                  <a:tcPr/>
                </a:tc>
                <a:extLst>
                  <a:ext uri="{0D108BD9-81ED-4DB2-BD59-A6C34878D82A}">
                    <a16:rowId xmlns:a16="http://schemas.microsoft.com/office/drawing/2014/main" val="2174732427"/>
                  </a:ext>
                </a:extLst>
              </a:tr>
            </a:tbl>
          </a:graphicData>
        </a:graphic>
      </p:graphicFrame>
      <p:graphicFrame>
        <p:nvGraphicFramePr>
          <p:cNvPr id="5" name="Table 4">
            <a:extLst>
              <a:ext uri="{FF2B5EF4-FFF2-40B4-BE49-F238E27FC236}">
                <a16:creationId xmlns:a16="http://schemas.microsoft.com/office/drawing/2014/main" id="{979CD583-5F54-4A36-9C8E-6F329847F200}"/>
              </a:ext>
            </a:extLst>
          </p:cNvPr>
          <p:cNvGraphicFramePr>
            <a:graphicFrameLocks noGrp="1"/>
          </p:cNvGraphicFramePr>
          <p:nvPr>
            <p:extLst>
              <p:ext uri="{D42A27DB-BD31-4B8C-83A1-F6EECF244321}">
                <p14:modId xmlns:p14="http://schemas.microsoft.com/office/powerpoint/2010/main" val="3907560438"/>
              </p:ext>
            </p:extLst>
          </p:nvPr>
        </p:nvGraphicFramePr>
        <p:xfrm>
          <a:off x="3747052" y="2138680"/>
          <a:ext cx="3321878" cy="4719320"/>
        </p:xfrm>
        <a:graphic>
          <a:graphicData uri="http://schemas.openxmlformats.org/drawingml/2006/table">
            <a:tbl>
              <a:tblPr firstRow="1" bandRow="1">
                <a:tableStyleId>{5C22544A-7EE6-4342-B048-85BDC9FD1C3A}</a:tableStyleId>
              </a:tblPr>
              <a:tblGrid>
                <a:gridCol w="3321878">
                  <a:extLst>
                    <a:ext uri="{9D8B030D-6E8A-4147-A177-3AD203B41FA5}">
                      <a16:colId xmlns:a16="http://schemas.microsoft.com/office/drawing/2014/main" val="3710824557"/>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Revolutions Per Minute (RPM)</a:t>
                      </a:r>
                    </a:p>
                    <a:p>
                      <a:r>
                        <a:rPr lang="en-GB" dirty="0"/>
                        <a:t>Required RPM set to 1000</a:t>
                      </a:r>
                    </a:p>
                  </a:txBody>
                  <a:tcPr/>
                </a:tc>
                <a:extLst>
                  <a:ext uri="{0D108BD9-81ED-4DB2-BD59-A6C34878D82A}">
                    <a16:rowId xmlns:a16="http://schemas.microsoft.com/office/drawing/2014/main" val="3612418445"/>
                  </a:ext>
                </a:extLst>
              </a:tr>
              <a:tr h="370840">
                <a:tc>
                  <a:txBody>
                    <a:bodyPr/>
                    <a:lstStyle/>
                    <a:p>
                      <a:pPr algn="ctr"/>
                      <a:r>
                        <a:rPr lang="en-GB" dirty="0"/>
                        <a:t>870</a:t>
                      </a:r>
                    </a:p>
                  </a:txBody>
                  <a:tcPr/>
                </a:tc>
                <a:extLst>
                  <a:ext uri="{0D108BD9-81ED-4DB2-BD59-A6C34878D82A}">
                    <a16:rowId xmlns:a16="http://schemas.microsoft.com/office/drawing/2014/main" val="915196619"/>
                  </a:ext>
                </a:extLst>
              </a:tr>
              <a:tr h="370840">
                <a:tc>
                  <a:txBody>
                    <a:bodyPr/>
                    <a:lstStyle/>
                    <a:p>
                      <a:pPr algn="ctr"/>
                      <a:r>
                        <a:rPr lang="en-GB" dirty="0"/>
                        <a:t>1140</a:t>
                      </a:r>
                    </a:p>
                  </a:txBody>
                  <a:tcPr/>
                </a:tc>
                <a:extLst>
                  <a:ext uri="{0D108BD9-81ED-4DB2-BD59-A6C34878D82A}">
                    <a16:rowId xmlns:a16="http://schemas.microsoft.com/office/drawing/2014/main" val="151250964"/>
                  </a:ext>
                </a:extLst>
              </a:tr>
              <a:tr h="370840">
                <a:tc>
                  <a:txBody>
                    <a:bodyPr/>
                    <a:lstStyle/>
                    <a:p>
                      <a:pPr algn="ctr"/>
                      <a:r>
                        <a:rPr lang="en-GB" dirty="0"/>
                        <a:t>1080</a:t>
                      </a:r>
                    </a:p>
                  </a:txBody>
                  <a:tcPr/>
                </a:tc>
                <a:extLst>
                  <a:ext uri="{0D108BD9-81ED-4DB2-BD59-A6C34878D82A}">
                    <a16:rowId xmlns:a16="http://schemas.microsoft.com/office/drawing/2014/main" val="2254284931"/>
                  </a:ext>
                </a:extLst>
              </a:tr>
              <a:tr h="370840">
                <a:tc>
                  <a:txBody>
                    <a:bodyPr/>
                    <a:lstStyle/>
                    <a:p>
                      <a:pPr algn="ctr"/>
                      <a:r>
                        <a:rPr lang="en-GB" dirty="0"/>
                        <a:t>990</a:t>
                      </a:r>
                    </a:p>
                  </a:txBody>
                  <a:tcPr/>
                </a:tc>
                <a:extLst>
                  <a:ext uri="{0D108BD9-81ED-4DB2-BD59-A6C34878D82A}">
                    <a16:rowId xmlns:a16="http://schemas.microsoft.com/office/drawing/2014/main" val="4106060881"/>
                  </a:ext>
                </a:extLst>
              </a:tr>
              <a:tr h="370840">
                <a:tc>
                  <a:txBody>
                    <a:bodyPr/>
                    <a:lstStyle/>
                    <a:p>
                      <a:pPr algn="ctr"/>
                      <a:r>
                        <a:rPr lang="en-GB" dirty="0"/>
                        <a:t>990</a:t>
                      </a:r>
                    </a:p>
                  </a:txBody>
                  <a:tcPr/>
                </a:tc>
                <a:extLst>
                  <a:ext uri="{0D108BD9-81ED-4DB2-BD59-A6C34878D82A}">
                    <a16:rowId xmlns:a16="http://schemas.microsoft.com/office/drawing/2014/main" val="2193044750"/>
                  </a:ext>
                </a:extLst>
              </a:tr>
              <a:tr h="370840">
                <a:tc>
                  <a:txBody>
                    <a:bodyPr/>
                    <a:lstStyle/>
                    <a:p>
                      <a:pPr algn="ctr"/>
                      <a:r>
                        <a:rPr lang="en-GB" dirty="0"/>
                        <a:t>990</a:t>
                      </a:r>
                    </a:p>
                  </a:txBody>
                  <a:tcPr/>
                </a:tc>
                <a:extLst>
                  <a:ext uri="{0D108BD9-81ED-4DB2-BD59-A6C34878D82A}">
                    <a16:rowId xmlns:a16="http://schemas.microsoft.com/office/drawing/2014/main" val="271648834"/>
                  </a:ext>
                </a:extLst>
              </a:tr>
              <a:tr h="370840">
                <a:tc>
                  <a:txBody>
                    <a:bodyPr/>
                    <a:lstStyle/>
                    <a:p>
                      <a:pPr algn="ctr"/>
                      <a:r>
                        <a:rPr lang="en-GB" dirty="0"/>
                        <a:t>990</a:t>
                      </a:r>
                    </a:p>
                  </a:txBody>
                  <a:tcPr/>
                </a:tc>
                <a:extLst>
                  <a:ext uri="{0D108BD9-81ED-4DB2-BD59-A6C34878D82A}">
                    <a16:rowId xmlns:a16="http://schemas.microsoft.com/office/drawing/2014/main" val="300521956"/>
                  </a:ext>
                </a:extLst>
              </a:tr>
              <a:tr h="370840">
                <a:tc>
                  <a:txBody>
                    <a:bodyPr/>
                    <a:lstStyle/>
                    <a:p>
                      <a:pPr algn="ctr"/>
                      <a:r>
                        <a:rPr lang="en-GB" dirty="0"/>
                        <a:t>1020</a:t>
                      </a:r>
                    </a:p>
                  </a:txBody>
                  <a:tcPr/>
                </a:tc>
                <a:extLst>
                  <a:ext uri="{0D108BD9-81ED-4DB2-BD59-A6C34878D82A}">
                    <a16:rowId xmlns:a16="http://schemas.microsoft.com/office/drawing/2014/main" val="2956992317"/>
                  </a:ext>
                </a:extLst>
              </a:tr>
              <a:tr h="370840">
                <a:tc>
                  <a:txBody>
                    <a:bodyPr/>
                    <a:lstStyle/>
                    <a:p>
                      <a:pPr algn="ctr"/>
                      <a:r>
                        <a:rPr lang="en-GB" dirty="0"/>
                        <a:t>960</a:t>
                      </a:r>
                    </a:p>
                  </a:txBody>
                  <a:tcPr/>
                </a:tc>
                <a:extLst>
                  <a:ext uri="{0D108BD9-81ED-4DB2-BD59-A6C34878D82A}">
                    <a16:rowId xmlns:a16="http://schemas.microsoft.com/office/drawing/2014/main" val="3919645540"/>
                  </a:ext>
                </a:extLst>
              </a:tr>
              <a:tr h="370840">
                <a:tc>
                  <a:txBody>
                    <a:bodyPr/>
                    <a:lstStyle/>
                    <a:p>
                      <a:pPr algn="ctr"/>
                      <a:r>
                        <a:rPr lang="en-GB" dirty="0"/>
                        <a:t>990</a:t>
                      </a:r>
                    </a:p>
                  </a:txBody>
                  <a:tcPr/>
                </a:tc>
                <a:extLst>
                  <a:ext uri="{0D108BD9-81ED-4DB2-BD59-A6C34878D82A}">
                    <a16:rowId xmlns:a16="http://schemas.microsoft.com/office/drawing/2014/main" val="878630792"/>
                  </a:ext>
                </a:extLst>
              </a:tr>
              <a:tr h="370840">
                <a:tc>
                  <a:txBody>
                    <a:bodyPr/>
                    <a:lstStyle/>
                    <a:p>
                      <a:pPr algn="ctr"/>
                      <a:r>
                        <a:rPr lang="en-GB" dirty="0"/>
                        <a:t>990</a:t>
                      </a:r>
                    </a:p>
                  </a:txBody>
                  <a:tcPr/>
                </a:tc>
                <a:extLst>
                  <a:ext uri="{0D108BD9-81ED-4DB2-BD59-A6C34878D82A}">
                    <a16:rowId xmlns:a16="http://schemas.microsoft.com/office/drawing/2014/main" val="3689923822"/>
                  </a:ext>
                </a:extLst>
              </a:tr>
            </a:tbl>
          </a:graphicData>
        </a:graphic>
      </p:graphicFrame>
      <p:sp>
        <p:nvSpPr>
          <p:cNvPr id="7" name="TextBox 6">
            <a:extLst>
              <a:ext uri="{FF2B5EF4-FFF2-40B4-BE49-F238E27FC236}">
                <a16:creationId xmlns:a16="http://schemas.microsoft.com/office/drawing/2014/main" id="{9320BF98-DF57-4CF3-8C35-07B4BCDD5B48}"/>
              </a:ext>
            </a:extLst>
          </p:cNvPr>
          <p:cNvSpPr txBox="1"/>
          <p:nvPr/>
        </p:nvSpPr>
        <p:spPr>
          <a:xfrm>
            <a:off x="7105373" y="1266619"/>
            <a:ext cx="4770783" cy="5693866"/>
          </a:xfrm>
          <a:prstGeom prst="rect">
            <a:avLst/>
          </a:prstGeom>
          <a:noFill/>
        </p:spPr>
        <p:txBody>
          <a:bodyPr wrap="square" rtlCol="0">
            <a:spAutoFit/>
          </a:bodyPr>
          <a:lstStyle/>
          <a:p>
            <a:pPr marL="285750" indent="-285750">
              <a:buFont typeface="Arial" panose="020B0604020202020204" pitchFamily="34" charset="0"/>
              <a:buChar char="•"/>
            </a:pPr>
            <a:r>
              <a:rPr lang="en-GB" sz="2800" dirty="0"/>
              <a:t>Range of acceptable values at 700 RPM was 680-720</a:t>
            </a:r>
          </a:p>
          <a:p>
            <a:pPr marL="285750" indent="-285750">
              <a:buFont typeface="Arial" panose="020B0604020202020204" pitchFamily="34" charset="0"/>
              <a:buChar char="•"/>
            </a:pPr>
            <a:r>
              <a:rPr lang="en-GB" sz="2800" dirty="0"/>
              <a:t>Range of acceptable values at 1000 RPM was 980-1020</a:t>
            </a:r>
          </a:p>
          <a:p>
            <a:pPr marL="285750" indent="-285750">
              <a:buFont typeface="Arial" panose="020B0604020202020204" pitchFamily="34" charset="0"/>
              <a:buChar char="•"/>
            </a:pPr>
            <a:r>
              <a:rPr lang="en-GB" sz="2800" dirty="0"/>
              <a:t>RPM reaches required value and may oscillate within accepted range (blue)</a:t>
            </a:r>
          </a:p>
          <a:p>
            <a:pPr marL="285750" indent="-285750">
              <a:buFont typeface="Arial" panose="020B0604020202020204" pitchFamily="34" charset="0"/>
              <a:buChar char="•"/>
            </a:pPr>
            <a:r>
              <a:rPr lang="en-GB" sz="2800" dirty="0"/>
              <a:t>RPM also occasionally drops below required value only to then self correct itself (red)</a:t>
            </a:r>
          </a:p>
          <a:p>
            <a:pPr marL="285750" indent="-285750">
              <a:buFont typeface="Arial" panose="020B0604020202020204" pitchFamily="34" charset="0"/>
              <a:buChar char="•"/>
            </a:pPr>
            <a:r>
              <a:rPr lang="en-GB" sz="2800" dirty="0"/>
              <a:t>RPM consistently increases at the start regardless of required RPM (green)</a:t>
            </a:r>
          </a:p>
        </p:txBody>
      </p:sp>
      <p:sp>
        <p:nvSpPr>
          <p:cNvPr id="8" name="Oval 7">
            <a:extLst>
              <a:ext uri="{FF2B5EF4-FFF2-40B4-BE49-F238E27FC236}">
                <a16:creationId xmlns:a16="http://schemas.microsoft.com/office/drawing/2014/main" id="{4AB37B01-6F6F-423F-B3AD-1BC8B56AC95A}"/>
              </a:ext>
            </a:extLst>
          </p:cNvPr>
          <p:cNvSpPr/>
          <p:nvPr/>
        </p:nvSpPr>
        <p:spPr>
          <a:xfrm>
            <a:off x="1522343"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ln w="76200">
                <a:solidFill>
                  <a:srgbClr val="00B050"/>
                </a:solidFill>
              </a:ln>
              <a:noFill/>
            </a:endParaRPr>
          </a:p>
        </p:txBody>
      </p:sp>
      <p:sp>
        <p:nvSpPr>
          <p:cNvPr id="9" name="Oval 8">
            <a:extLst>
              <a:ext uri="{FF2B5EF4-FFF2-40B4-BE49-F238E27FC236}">
                <a16:creationId xmlns:a16="http://schemas.microsoft.com/office/drawing/2014/main" id="{C1BD20EF-4ABC-49AD-A88D-461A5546B6A3}"/>
              </a:ext>
            </a:extLst>
          </p:cNvPr>
          <p:cNvSpPr/>
          <p:nvPr/>
        </p:nvSpPr>
        <p:spPr>
          <a:xfrm>
            <a:off x="5075030"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00B050"/>
                </a:solidFill>
              </a:ln>
              <a:noFill/>
            </a:endParaRPr>
          </a:p>
        </p:txBody>
      </p:sp>
      <p:sp>
        <p:nvSpPr>
          <p:cNvPr id="11" name="Oval 10">
            <a:extLst>
              <a:ext uri="{FF2B5EF4-FFF2-40B4-BE49-F238E27FC236}">
                <a16:creationId xmlns:a16="http://schemas.microsoft.com/office/drawing/2014/main" id="{B0E052A6-B385-4388-BA86-544F8608119E}"/>
              </a:ext>
            </a:extLst>
          </p:cNvPr>
          <p:cNvSpPr/>
          <p:nvPr/>
        </p:nvSpPr>
        <p:spPr>
          <a:xfrm>
            <a:off x="5056808" y="5387009"/>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2" name="Oval 11">
            <a:extLst>
              <a:ext uri="{FF2B5EF4-FFF2-40B4-BE49-F238E27FC236}">
                <a16:creationId xmlns:a16="http://schemas.microsoft.com/office/drawing/2014/main" id="{F6AE2BF3-F2B1-4185-BE18-3861BF1FE282}"/>
              </a:ext>
            </a:extLst>
          </p:cNvPr>
          <p:cNvSpPr/>
          <p:nvPr/>
        </p:nvSpPr>
        <p:spPr>
          <a:xfrm>
            <a:off x="1519031" y="5710997"/>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3" name="Oval 12">
            <a:extLst>
              <a:ext uri="{FF2B5EF4-FFF2-40B4-BE49-F238E27FC236}">
                <a16:creationId xmlns:a16="http://schemas.microsoft.com/office/drawing/2014/main" id="{41522032-C2D7-4679-8C79-83247D8D3F6F}"/>
              </a:ext>
            </a:extLst>
          </p:cNvPr>
          <p:cNvSpPr/>
          <p:nvPr/>
        </p:nvSpPr>
        <p:spPr>
          <a:xfrm>
            <a:off x="1519031" y="4233725"/>
            <a:ext cx="702365" cy="1935162"/>
          </a:xfrm>
          <a:prstGeom prst="ellipse">
            <a:avLst/>
          </a:prstGeom>
          <a:noFill/>
          <a:ln w="28575">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Tree>
    <p:extLst>
      <p:ext uri="{BB962C8B-B14F-4D97-AF65-F5344CB8AC3E}">
        <p14:creationId xmlns:p14="http://schemas.microsoft.com/office/powerpoint/2010/main" val="2792439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96B97E0-93EC-4689-9FB4-922D223FA6C9}"/>
              </a:ext>
            </a:extLst>
          </p:cNvPr>
          <p:cNvSpPr txBox="1"/>
          <p:nvPr/>
        </p:nvSpPr>
        <p:spPr>
          <a:xfrm>
            <a:off x="2333625" y="660952"/>
            <a:ext cx="8210550" cy="769441"/>
          </a:xfrm>
          <a:prstGeom prst="rect">
            <a:avLst/>
          </a:prstGeom>
          <a:noFill/>
        </p:spPr>
        <p:txBody>
          <a:bodyPr wrap="square" rtlCol="0">
            <a:spAutoFit/>
          </a:bodyPr>
          <a:lstStyle/>
          <a:p>
            <a:r>
              <a:rPr lang="en-GB" sz="4400" b="1" dirty="0">
                <a:latin typeface="+mj-lt"/>
                <a:ea typeface="+mj-ea"/>
                <a:cs typeface="+mj-cs"/>
              </a:rPr>
              <a:t>Temperature Control Subsystem</a:t>
            </a:r>
          </a:p>
        </p:txBody>
      </p:sp>
      <p:pic>
        <p:nvPicPr>
          <p:cNvPr id="5" name="Picture 4">
            <a:extLst>
              <a:ext uri="{FF2B5EF4-FFF2-40B4-BE49-F238E27FC236}">
                <a16:creationId xmlns:a16="http://schemas.microsoft.com/office/drawing/2014/main" id="{BE6277DE-B917-43B0-826E-409E16B9ABC5}"/>
              </a:ext>
            </a:extLst>
          </p:cNvPr>
          <p:cNvPicPr>
            <a:picLocks noChangeAspect="1"/>
          </p:cNvPicPr>
          <p:nvPr/>
        </p:nvPicPr>
        <p:blipFill>
          <a:blip r:embed="rId2"/>
          <a:stretch>
            <a:fillRect/>
          </a:stretch>
        </p:blipFill>
        <p:spPr>
          <a:xfrm>
            <a:off x="4406733" y="2065836"/>
            <a:ext cx="3584741" cy="4047445"/>
          </a:xfrm>
          <a:prstGeom prst="rect">
            <a:avLst/>
          </a:prstGeom>
        </p:spPr>
      </p:pic>
      <p:pic>
        <p:nvPicPr>
          <p:cNvPr id="6" name="Picture 5">
            <a:extLst>
              <a:ext uri="{FF2B5EF4-FFF2-40B4-BE49-F238E27FC236}">
                <a16:creationId xmlns:a16="http://schemas.microsoft.com/office/drawing/2014/main" id="{8AC04CF9-E494-49E5-8C79-AC318A53CCDF}"/>
              </a:ext>
            </a:extLst>
          </p:cNvPr>
          <p:cNvPicPr>
            <a:picLocks noChangeAspect="1"/>
          </p:cNvPicPr>
          <p:nvPr/>
        </p:nvPicPr>
        <p:blipFill>
          <a:blip r:embed="rId3"/>
          <a:stretch>
            <a:fillRect/>
          </a:stretch>
        </p:blipFill>
        <p:spPr>
          <a:xfrm>
            <a:off x="698167" y="2065836"/>
            <a:ext cx="3584741" cy="4041979"/>
          </a:xfrm>
          <a:prstGeom prst="rect">
            <a:avLst/>
          </a:prstGeom>
        </p:spPr>
      </p:pic>
      <p:sp>
        <p:nvSpPr>
          <p:cNvPr id="7" name="Callout: Line with Accent Bar 6">
            <a:extLst>
              <a:ext uri="{FF2B5EF4-FFF2-40B4-BE49-F238E27FC236}">
                <a16:creationId xmlns:a16="http://schemas.microsoft.com/office/drawing/2014/main" id="{04741223-4CFD-4E73-AC72-DCF151BEFD1C}"/>
              </a:ext>
            </a:extLst>
          </p:cNvPr>
          <p:cNvSpPr/>
          <p:nvPr/>
        </p:nvSpPr>
        <p:spPr>
          <a:xfrm>
            <a:off x="8982076" y="2163944"/>
            <a:ext cx="2400300" cy="141106"/>
          </a:xfrm>
          <a:prstGeom prst="accentCallout1">
            <a:avLst>
              <a:gd name="adj1" fmla="val 18750"/>
              <a:gd name="adj2" fmla="val -8333"/>
              <a:gd name="adj3" fmla="val 892644"/>
              <a:gd name="adj4" fmla="val -122715"/>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Thermistor</a:t>
            </a:r>
          </a:p>
        </p:txBody>
      </p:sp>
      <p:sp>
        <p:nvSpPr>
          <p:cNvPr id="8" name="Callout: Line with Accent Bar 7">
            <a:extLst>
              <a:ext uri="{FF2B5EF4-FFF2-40B4-BE49-F238E27FC236}">
                <a16:creationId xmlns:a16="http://schemas.microsoft.com/office/drawing/2014/main" id="{C01C7E22-FC21-401E-B67C-E068F6F6564E}"/>
              </a:ext>
            </a:extLst>
          </p:cNvPr>
          <p:cNvSpPr/>
          <p:nvPr/>
        </p:nvSpPr>
        <p:spPr>
          <a:xfrm>
            <a:off x="8982076" y="4135619"/>
            <a:ext cx="1809749" cy="45719"/>
          </a:xfrm>
          <a:prstGeom prst="accentCallout1">
            <a:avLst>
              <a:gd name="adj1" fmla="val 18750"/>
              <a:gd name="adj2" fmla="val -8333"/>
              <a:gd name="adj3" fmla="val 2726018"/>
              <a:gd name="adj4" fmla="val -154820"/>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Heater</a:t>
            </a:r>
          </a:p>
        </p:txBody>
      </p:sp>
    </p:spTree>
    <p:extLst>
      <p:ext uri="{BB962C8B-B14F-4D97-AF65-F5344CB8AC3E}">
        <p14:creationId xmlns:p14="http://schemas.microsoft.com/office/powerpoint/2010/main" val="859547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FBEDC6-BE51-4692-93FB-126E0390153D}"/>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Thermistor</a:t>
            </a:r>
          </a:p>
        </p:txBody>
      </p:sp>
      <p:pic>
        <p:nvPicPr>
          <p:cNvPr id="5" name="内容占位符 4">
            <a:extLst>
              <a:ext uri="{FF2B5EF4-FFF2-40B4-BE49-F238E27FC236}">
                <a16:creationId xmlns:a16="http://schemas.microsoft.com/office/drawing/2014/main" id="{EFB76169-6CB7-4D6F-8B6F-DC260B1587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66976" y="3160851"/>
            <a:ext cx="4458086" cy="2697714"/>
          </a:xfrm>
        </p:spPr>
      </p:pic>
      <p:sp>
        <p:nvSpPr>
          <p:cNvPr id="11" name="Content Placeholder 2">
            <a:extLst>
              <a:ext uri="{FF2B5EF4-FFF2-40B4-BE49-F238E27FC236}">
                <a16:creationId xmlns:a16="http://schemas.microsoft.com/office/drawing/2014/main" id="{79736EED-2F8E-45E1-B567-1F4C957F5189}"/>
              </a:ext>
            </a:extLst>
          </p:cNvPr>
          <p:cNvSpPr txBox="1">
            <a:spLocks/>
          </p:cNvSpPr>
          <p:nvPr/>
        </p:nvSpPr>
        <p:spPr>
          <a:xfrm>
            <a:off x="947256" y="1825625"/>
            <a:ext cx="10515600" cy="2032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Arial" panose="020B0604020202020204" pitchFamily="34" charset="0"/>
              </a:rPr>
              <a:t>5V Power supply</a:t>
            </a:r>
          </a:p>
          <a:p>
            <a:r>
              <a:rPr lang="en-US" altLang="zh-CN" dirty="0">
                <a:latin typeface="Arial" panose="020B0604020202020204" pitchFamily="34" charset="0"/>
              </a:rPr>
              <a:t>A</a:t>
            </a:r>
            <a:r>
              <a:rPr lang="zh-CN" altLang="en-US" dirty="0">
                <a:latin typeface="Arial" panose="020B0604020202020204" pitchFamily="34" charset="0"/>
              </a:rPr>
              <a:t> </a:t>
            </a:r>
            <a:r>
              <a:rPr lang="en-US" altLang="zh-CN" dirty="0">
                <a:latin typeface="Arial" panose="020B0604020202020204" pitchFamily="34" charset="0"/>
              </a:rPr>
              <a:t>10k</a:t>
            </a:r>
            <a:r>
              <a:rPr lang="el-GR" altLang="zh-CN" dirty="0">
                <a:latin typeface="Arial" panose="020B0604020202020204" pitchFamily="34" charset="0"/>
              </a:rPr>
              <a:t>Ω </a:t>
            </a:r>
            <a:r>
              <a:rPr lang="en-US" altLang="zh-CN" dirty="0">
                <a:latin typeface="Arial" panose="020B0604020202020204" pitchFamily="34" charset="0"/>
              </a:rPr>
              <a:t>NTC Thermistor (ND06P00103K)</a:t>
            </a:r>
          </a:p>
          <a:p>
            <a:r>
              <a:rPr lang="en-US" altLang="zh-CN" dirty="0">
                <a:latin typeface="Arial" panose="020B0604020202020204" pitchFamily="34" charset="0"/>
              </a:rPr>
              <a:t>A 10K</a:t>
            </a:r>
            <a:r>
              <a:rPr lang="el-GR" altLang="zh-CN" dirty="0">
                <a:latin typeface="Arial" panose="020B0604020202020204" pitchFamily="34" charset="0"/>
              </a:rPr>
              <a:t>Ω </a:t>
            </a:r>
            <a:r>
              <a:rPr lang="en-US" altLang="zh-CN" dirty="0">
                <a:latin typeface="Arial" panose="020B0604020202020204" pitchFamily="34" charset="0"/>
              </a:rPr>
              <a:t>resistor</a:t>
            </a:r>
          </a:p>
          <a:p>
            <a:r>
              <a:rPr lang="en-US" altLang="zh-CN" dirty="0">
                <a:latin typeface="Arial" panose="020B0604020202020204" pitchFamily="34" charset="0"/>
              </a:rPr>
              <a:t>T=B/(ln(R/R0)+B/T0)</a:t>
            </a:r>
            <a:endParaRPr lang="zh-CN" altLang="en-US" dirty="0"/>
          </a:p>
          <a:p>
            <a:endParaRPr lang="zh-CN" altLang="en-US" dirty="0"/>
          </a:p>
          <a:p>
            <a:endParaRPr lang="zh-CN" altLang="en-US" dirty="0"/>
          </a:p>
          <a:p>
            <a:endParaRPr lang="zh-CN" altLang="en-US" dirty="0"/>
          </a:p>
        </p:txBody>
      </p:sp>
    </p:spTree>
    <p:extLst>
      <p:ext uri="{BB962C8B-B14F-4D97-AF65-F5344CB8AC3E}">
        <p14:creationId xmlns:p14="http://schemas.microsoft.com/office/powerpoint/2010/main" val="272593217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Circuit</Template>
  <TotalTime>877</TotalTime>
  <Words>1083</Words>
  <Application>Microsoft Office PowerPoint</Application>
  <PresentationFormat>Widescreen</PresentationFormat>
  <Paragraphs>214</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宋体</vt:lpstr>
      <vt:lpstr>Arial</vt:lpstr>
      <vt:lpstr>Calibri</vt:lpstr>
      <vt:lpstr>Calibri Light</vt:lpstr>
      <vt:lpstr>Cambria Math</vt:lpstr>
      <vt:lpstr>Symbol</vt:lpstr>
      <vt:lpstr>Celestial</vt:lpstr>
      <vt:lpstr>Bioreactor Systems Control</vt:lpstr>
      <vt:lpstr>Design Process </vt:lpstr>
      <vt:lpstr>Overall System Block Diagram</vt:lpstr>
      <vt:lpstr>Stirring System – the circuit </vt:lpstr>
      <vt:lpstr>Stirring Control – motor speed sensor</vt:lpstr>
      <vt:lpstr>Stirring Control – driving the motor</vt:lpstr>
      <vt:lpstr>Stirring Control – data and test results</vt:lpstr>
      <vt:lpstr>PowerPoint Presentation</vt:lpstr>
      <vt:lpstr>Temperature Control – Thermistor</vt:lpstr>
      <vt:lpstr>Temperature Control – Heating</vt:lpstr>
      <vt:lpstr>Temperature Control – data and test results</vt:lpstr>
      <vt:lpstr>PH System- The pH probe</vt:lpstr>
      <vt:lpstr>pH system- pH Probe circuit</vt:lpstr>
      <vt:lpstr>pH – Output circuit</vt:lpstr>
      <vt:lpstr>pH system- Finding out the pH value</vt:lpstr>
      <vt:lpstr>pH system – Peristaltic pumps circuit</vt:lpstr>
      <vt:lpstr>pH system – Turning on the pumps</vt:lpstr>
      <vt:lpstr>pH system – Test and results</vt:lpstr>
      <vt:lpstr>User Interface</vt:lpstr>
      <vt:lpstr>Serial Messages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Bioreactor Systems Control</dc:title>
  <dc:creator>Koppula, Chak</dc:creator>
  <cp:lastModifiedBy>Koppula, Chak</cp:lastModifiedBy>
  <cp:revision>93</cp:revision>
  <dcterms:created xsi:type="dcterms:W3CDTF">2018-12-10T19:01:24Z</dcterms:created>
  <dcterms:modified xsi:type="dcterms:W3CDTF">2018-12-12T00:55:27Z</dcterms:modified>
</cp:coreProperties>
</file>

<file path=docProps/thumbnail.jpeg>
</file>